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x="18288000" cy="10287000"/>
  <p:notesSz cx="6858000" cy="9144000"/>
  <p:embeddedFontLst>
    <p:embeddedFont>
      <p:font typeface="Raleway Medium" charset="1" panose="00000000000000000000"/>
      <p:regular r:id="rId25"/>
    </p:embeddedFont>
    <p:embeddedFont>
      <p:font typeface="Raleway Semi-Bold" charset="1" panose="00000000000000000000"/>
      <p:regular r:id="rId26"/>
    </p:embeddedFont>
    <p:embeddedFont>
      <p:font typeface="Raleway Bold" charset="1" panose="00000000000000000000"/>
      <p:regular r:id="rId27"/>
    </p:embeddedFont>
    <p:embeddedFont>
      <p:font typeface="Raleway" charset="1" panose="00000000000000000000"/>
      <p:regular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svg>
</file>

<file path=ppt/media/image3.jpeg>
</file>

<file path=ppt/media/image4.jpeg>
</file>

<file path=ppt/media/image5.png>
</file>

<file path=ppt/media/image6.png>
</file>

<file path=ppt/media/image7.sv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jpeg" Type="http://schemas.openxmlformats.org/officeDocument/2006/relationships/image"/><Relationship Id="rId5" Target="../media/image4.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8.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10.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BF6F1"/>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923791" y="-783256"/>
            <a:ext cx="11853512" cy="11853512"/>
          </a:xfrm>
          <a:custGeom>
            <a:avLst/>
            <a:gdLst/>
            <a:ahLst/>
            <a:cxnLst/>
            <a:rect r="r" b="b" t="t" l="l"/>
            <a:pathLst>
              <a:path h="11853512" w="11853512">
                <a:moveTo>
                  <a:pt x="0" y="0"/>
                </a:moveTo>
                <a:lnTo>
                  <a:pt x="11853513" y="0"/>
                </a:lnTo>
                <a:lnTo>
                  <a:pt x="11853513" y="11853512"/>
                </a:lnTo>
                <a:lnTo>
                  <a:pt x="0" y="1185351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0929722" y="0"/>
            <a:ext cx="7358278" cy="4909443"/>
          </a:xfrm>
          <a:custGeom>
            <a:avLst/>
            <a:gdLst/>
            <a:ahLst/>
            <a:cxnLst/>
            <a:rect r="r" b="b" t="t" l="l"/>
            <a:pathLst>
              <a:path h="4909443" w="7358278">
                <a:moveTo>
                  <a:pt x="0" y="0"/>
                </a:moveTo>
                <a:lnTo>
                  <a:pt x="7358278" y="0"/>
                </a:lnTo>
                <a:lnTo>
                  <a:pt x="7358278" y="4909443"/>
                </a:lnTo>
                <a:lnTo>
                  <a:pt x="0" y="4909443"/>
                </a:lnTo>
                <a:lnTo>
                  <a:pt x="0" y="0"/>
                </a:lnTo>
                <a:close/>
              </a:path>
            </a:pathLst>
          </a:custGeom>
          <a:blipFill>
            <a:blip r:embed="rId4"/>
            <a:stretch>
              <a:fillRect l="0" t="0" r="0" b="0"/>
            </a:stretch>
          </a:blipFill>
        </p:spPr>
      </p:sp>
      <p:sp>
        <p:nvSpPr>
          <p:cNvPr name="Freeform 4" id="4"/>
          <p:cNvSpPr/>
          <p:nvPr/>
        </p:nvSpPr>
        <p:spPr>
          <a:xfrm flipH="false" flipV="false" rot="0">
            <a:off x="10929722" y="4909443"/>
            <a:ext cx="7862395" cy="5238320"/>
          </a:xfrm>
          <a:custGeom>
            <a:avLst/>
            <a:gdLst/>
            <a:ahLst/>
            <a:cxnLst/>
            <a:rect r="r" b="b" t="t" l="l"/>
            <a:pathLst>
              <a:path h="5238320" w="7862395">
                <a:moveTo>
                  <a:pt x="0" y="0"/>
                </a:moveTo>
                <a:lnTo>
                  <a:pt x="7862394" y="0"/>
                </a:lnTo>
                <a:lnTo>
                  <a:pt x="7862394" y="5238321"/>
                </a:lnTo>
                <a:lnTo>
                  <a:pt x="0" y="5238321"/>
                </a:lnTo>
                <a:lnTo>
                  <a:pt x="0" y="0"/>
                </a:lnTo>
                <a:close/>
              </a:path>
            </a:pathLst>
          </a:custGeom>
          <a:blipFill>
            <a:blip r:embed="rId5"/>
            <a:stretch>
              <a:fillRect l="0" t="0" r="0" b="0"/>
            </a:stretch>
          </a:blipFill>
        </p:spPr>
      </p:sp>
      <p:sp>
        <p:nvSpPr>
          <p:cNvPr name="TextBox 5" id="5"/>
          <p:cNvSpPr txBox="true"/>
          <p:nvPr/>
        </p:nvSpPr>
        <p:spPr>
          <a:xfrm rot="0">
            <a:off x="1219200" y="2313758"/>
            <a:ext cx="8380612" cy="5116450"/>
          </a:xfrm>
          <a:prstGeom prst="rect">
            <a:avLst/>
          </a:prstGeom>
        </p:spPr>
        <p:txBody>
          <a:bodyPr anchor="t" rtlCol="false" tIns="0" lIns="0" bIns="0" rIns="0">
            <a:spAutoFit/>
          </a:bodyPr>
          <a:lstStyle/>
          <a:p>
            <a:pPr algn="l" marL="0" indent="0" lvl="1">
              <a:lnSpc>
                <a:spcPts val="13086"/>
              </a:lnSpc>
            </a:pPr>
            <a:r>
              <a:rPr lang="en-US" sz="14540" spc="-668">
                <a:solidFill>
                  <a:srgbClr val="00694C"/>
                </a:solidFill>
                <a:latin typeface="Raleway Medium"/>
                <a:ea typeface="Raleway Medium"/>
                <a:cs typeface="Raleway Medium"/>
                <a:sym typeface="Raleway Medium"/>
              </a:rPr>
              <a:t>Amazon Sales Analysis.</a:t>
            </a:r>
          </a:p>
        </p:txBody>
      </p:sp>
      <p:sp>
        <p:nvSpPr>
          <p:cNvPr name="TextBox 6" id="6"/>
          <p:cNvSpPr txBox="true"/>
          <p:nvPr/>
        </p:nvSpPr>
        <p:spPr>
          <a:xfrm rot="0">
            <a:off x="4042219" y="7939742"/>
            <a:ext cx="11115186" cy="458363"/>
          </a:xfrm>
          <a:prstGeom prst="rect">
            <a:avLst/>
          </a:prstGeom>
        </p:spPr>
        <p:txBody>
          <a:bodyPr anchor="t" rtlCol="false" tIns="0" lIns="0" bIns="0" rIns="0">
            <a:spAutoFit/>
          </a:bodyPr>
          <a:lstStyle/>
          <a:p>
            <a:pPr algn="l" marL="0" indent="0" lvl="1">
              <a:lnSpc>
                <a:spcPts val="3269"/>
              </a:lnSpc>
            </a:pPr>
            <a:r>
              <a:rPr lang="en-US" sz="3632" spc="-167">
                <a:solidFill>
                  <a:srgbClr val="00694C"/>
                </a:solidFill>
                <a:latin typeface="Raleway Medium"/>
                <a:ea typeface="Raleway Medium"/>
                <a:cs typeface="Raleway Medium"/>
                <a:sym typeface="Raleway Medium"/>
              </a:rPr>
              <a:t>By Mallula Ganesh.</a:t>
            </a:r>
          </a:p>
        </p:txBody>
      </p:sp>
    </p:spTree>
  </p:cSld>
  <p:clrMapOvr>
    <a:masterClrMapping/>
  </p:clrMapOvr>
</p:sld>
</file>

<file path=ppt/slides/slide10.xml><?xml version="1.0" encoding="utf-8"?>
<p:sld xmlns:p="http://schemas.openxmlformats.org/presentationml/2006/main" xmlns:a="http://schemas.openxmlformats.org/drawingml/2006/main">
  <p:cSld>
    <p:bg>
      <p:bgPr>
        <a:solidFill>
          <a:srgbClr val="FBF6F1"/>
        </a:solidFill>
      </p:bgPr>
    </p:bg>
    <p:spTree>
      <p:nvGrpSpPr>
        <p:cNvPr id="1" name=""/>
        <p:cNvGrpSpPr/>
        <p:nvPr/>
      </p:nvGrpSpPr>
      <p:grpSpPr>
        <a:xfrm>
          <a:off x="0" y="0"/>
          <a:ext cx="0" cy="0"/>
          <a:chOff x="0" y="0"/>
          <a:chExt cx="0" cy="0"/>
        </a:xfrm>
      </p:grpSpPr>
      <p:sp>
        <p:nvSpPr>
          <p:cNvPr name="TextBox 2" id="2"/>
          <p:cNvSpPr txBox="true"/>
          <p:nvPr/>
        </p:nvSpPr>
        <p:spPr>
          <a:xfrm rot="0">
            <a:off x="463092" y="678248"/>
            <a:ext cx="13068137" cy="891404"/>
          </a:xfrm>
          <a:prstGeom prst="rect">
            <a:avLst/>
          </a:prstGeom>
        </p:spPr>
        <p:txBody>
          <a:bodyPr anchor="t" rtlCol="false" tIns="0" lIns="0" bIns="0" rIns="0">
            <a:spAutoFit/>
          </a:bodyPr>
          <a:lstStyle/>
          <a:p>
            <a:pPr algn="l" marL="0" indent="0" lvl="1">
              <a:lnSpc>
                <a:spcPts val="6431"/>
              </a:lnSpc>
            </a:pPr>
            <a:r>
              <a:rPr lang="en-US" sz="7146" spc="-328">
                <a:solidFill>
                  <a:srgbClr val="00694C"/>
                </a:solidFill>
                <a:latin typeface="Raleway Bold"/>
                <a:ea typeface="Raleway Bold"/>
                <a:cs typeface="Raleway Bold"/>
                <a:sym typeface="Raleway Bold"/>
              </a:rPr>
              <a:t>Yearly Sales Trend  analysis.</a:t>
            </a:r>
          </a:p>
        </p:txBody>
      </p:sp>
      <p:sp>
        <p:nvSpPr>
          <p:cNvPr name="TextBox 3" id="3"/>
          <p:cNvSpPr txBox="true"/>
          <p:nvPr/>
        </p:nvSpPr>
        <p:spPr>
          <a:xfrm rot="0">
            <a:off x="463092" y="1677592"/>
            <a:ext cx="16796208" cy="3230175"/>
          </a:xfrm>
          <a:prstGeom prst="rect">
            <a:avLst/>
          </a:prstGeom>
        </p:spPr>
        <p:txBody>
          <a:bodyPr anchor="t" rtlCol="false" tIns="0" lIns="0" bIns="0" rIns="0">
            <a:spAutoFit/>
          </a:bodyPr>
          <a:lstStyle/>
          <a:p>
            <a:pPr algn="l">
              <a:lnSpc>
                <a:spcPts val="5392"/>
              </a:lnSpc>
            </a:pPr>
            <a:r>
              <a:rPr lang="en-US" sz="4688" spc="-215">
                <a:solidFill>
                  <a:srgbClr val="00694C"/>
                </a:solidFill>
                <a:latin typeface="Raleway Bold"/>
                <a:ea typeface="Raleway Bold"/>
                <a:cs typeface="Raleway Bold"/>
                <a:sym typeface="Raleway Bold"/>
              </a:rPr>
              <a:t>Introduction:</a:t>
            </a:r>
          </a:p>
          <a:p>
            <a:pPr algn="l">
              <a:lnSpc>
                <a:spcPts val="3745"/>
              </a:lnSpc>
            </a:pPr>
            <a:r>
              <a:rPr lang="en-US" sz="3257" spc="-149">
                <a:solidFill>
                  <a:srgbClr val="00694C"/>
                </a:solidFill>
                <a:latin typeface="Raleway"/>
                <a:ea typeface="Raleway"/>
                <a:cs typeface="Raleway"/>
                <a:sym typeface="Raleway"/>
              </a:rPr>
              <a:t>Effective sales management hinges on a deep understanding of sales trends. It not only enhances decision-making and resource allocation but also empowers sales teams to perform at their best. By leveraging insights from sales trends, businesses can navigate challenges, capitalize on opportunities, and ultimately drive sustained growth and profitability.</a:t>
            </a:r>
          </a:p>
          <a:p>
            <a:pPr algn="l">
              <a:lnSpc>
                <a:spcPts val="5392"/>
              </a:lnSpc>
            </a:pPr>
          </a:p>
        </p:txBody>
      </p:sp>
      <p:sp>
        <p:nvSpPr>
          <p:cNvPr name="TextBox 4" id="4"/>
          <p:cNvSpPr txBox="true"/>
          <p:nvPr/>
        </p:nvSpPr>
        <p:spPr>
          <a:xfrm rot="0">
            <a:off x="463092" y="4958628"/>
            <a:ext cx="7231408" cy="484044"/>
          </a:xfrm>
          <a:prstGeom prst="rect">
            <a:avLst/>
          </a:prstGeom>
        </p:spPr>
        <p:txBody>
          <a:bodyPr anchor="t" rtlCol="false" tIns="0" lIns="0" bIns="0" rIns="0">
            <a:spAutoFit/>
          </a:bodyPr>
          <a:lstStyle/>
          <a:p>
            <a:pPr algn="l" marL="0" indent="0" lvl="1">
              <a:lnSpc>
                <a:spcPts val="3559"/>
              </a:lnSpc>
            </a:pPr>
            <a:r>
              <a:rPr lang="en-US" sz="3954" spc="-181">
                <a:solidFill>
                  <a:srgbClr val="00694C"/>
                </a:solidFill>
                <a:latin typeface="Raleway Bold"/>
                <a:ea typeface="Raleway Bold"/>
                <a:cs typeface="Raleway Bold"/>
                <a:sym typeface="Raleway Bold"/>
              </a:rPr>
              <a:t>Data Preparation:</a:t>
            </a:r>
          </a:p>
        </p:txBody>
      </p:sp>
      <p:sp>
        <p:nvSpPr>
          <p:cNvPr name="TextBox 5" id="5"/>
          <p:cNvSpPr txBox="true"/>
          <p:nvPr/>
        </p:nvSpPr>
        <p:spPr>
          <a:xfrm rot="0">
            <a:off x="0" y="5583787"/>
            <a:ext cx="17259300" cy="1530018"/>
          </a:xfrm>
          <a:prstGeom prst="rect">
            <a:avLst/>
          </a:prstGeom>
        </p:spPr>
        <p:txBody>
          <a:bodyPr anchor="t" rtlCol="false" tIns="0" lIns="0" bIns="0" rIns="0">
            <a:spAutoFit/>
          </a:bodyPr>
          <a:lstStyle/>
          <a:p>
            <a:pPr algn="l" marL="752412" indent="-376206" lvl="1">
              <a:lnSpc>
                <a:spcPts val="4007"/>
              </a:lnSpc>
              <a:buFont typeface="Arial"/>
              <a:buChar char="•"/>
            </a:pPr>
            <a:r>
              <a:rPr lang="en-US" sz="3485" spc="-160">
                <a:solidFill>
                  <a:srgbClr val="00694C"/>
                </a:solidFill>
                <a:latin typeface="Raleway"/>
                <a:ea typeface="Raleway"/>
                <a:cs typeface="Raleway"/>
                <a:sym typeface="Raleway"/>
              </a:rPr>
              <a:t>Grouped the data by 'Order Year' and sum the 'Total Revenue' for each year.</a:t>
            </a:r>
          </a:p>
          <a:p>
            <a:pPr algn="l" marL="752412" indent="-376206" lvl="1">
              <a:lnSpc>
                <a:spcPts val="4007"/>
              </a:lnSpc>
              <a:buFont typeface="Arial"/>
              <a:buChar char="•"/>
            </a:pPr>
            <a:r>
              <a:rPr lang="en-US" sz="3485" spc="-160">
                <a:solidFill>
                  <a:srgbClr val="00694C"/>
                </a:solidFill>
                <a:latin typeface="Raleway"/>
                <a:ea typeface="Raleway"/>
                <a:cs typeface="Raleway"/>
                <a:sym typeface="Raleway"/>
              </a:rPr>
              <a:t>The result is a new DataFrame, yearly_sales, containing the total revenue for each year.</a:t>
            </a:r>
          </a:p>
          <a:p>
            <a:pPr algn="l">
              <a:lnSpc>
                <a:spcPts val="4007"/>
              </a:lnSpc>
            </a:pPr>
          </a:p>
        </p:txBody>
      </p:sp>
      <p:sp>
        <p:nvSpPr>
          <p:cNvPr name="TextBox 6" id="6"/>
          <p:cNvSpPr txBox="true"/>
          <p:nvPr/>
        </p:nvSpPr>
        <p:spPr>
          <a:xfrm rot="0">
            <a:off x="463092" y="7144140"/>
            <a:ext cx="7231408" cy="484044"/>
          </a:xfrm>
          <a:prstGeom prst="rect">
            <a:avLst/>
          </a:prstGeom>
        </p:spPr>
        <p:txBody>
          <a:bodyPr anchor="t" rtlCol="false" tIns="0" lIns="0" bIns="0" rIns="0">
            <a:spAutoFit/>
          </a:bodyPr>
          <a:lstStyle/>
          <a:p>
            <a:pPr algn="l" marL="0" indent="0" lvl="1">
              <a:lnSpc>
                <a:spcPts val="3559"/>
              </a:lnSpc>
            </a:pPr>
            <a:r>
              <a:rPr lang="en-US" sz="3954" spc="-181">
                <a:solidFill>
                  <a:srgbClr val="00694C"/>
                </a:solidFill>
                <a:latin typeface="Raleway Bold"/>
                <a:ea typeface="Raleway Bold"/>
                <a:cs typeface="Raleway Bold"/>
                <a:sym typeface="Raleway Bold"/>
              </a:rPr>
              <a:t>Visualization:</a:t>
            </a:r>
          </a:p>
        </p:txBody>
      </p:sp>
      <p:sp>
        <p:nvSpPr>
          <p:cNvPr name="TextBox 7" id="7"/>
          <p:cNvSpPr txBox="true"/>
          <p:nvPr/>
        </p:nvSpPr>
        <p:spPr>
          <a:xfrm rot="0">
            <a:off x="180270" y="7751724"/>
            <a:ext cx="17927460" cy="2535276"/>
          </a:xfrm>
          <a:prstGeom prst="rect">
            <a:avLst/>
          </a:prstGeom>
        </p:spPr>
        <p:txBody>
          <a:bodyPr anchor="t" rtlCol="false" tIns="0" lIns="0" bIns="0" rIns="0">
            <a:spAutoFit/>
          </a:bodyPr>
          <a:lstStyle/>
          <a:p>
            <a:pPr algn="l" marL="752412" indent="-376206" lvl="1">
              <a:lnSpc>
                <a:spcPts val="4007"/>
              </a:lnSpc>
              <a:buFont typeface="Arial"/>
              <a:buChar char="•"/>
            </a:pPr>
            <a:r>
              <a:rPr lang="en-US" sz="3485" spc="-160">
                <a:solidFill>
                  <a:srgbClr val="00694C"/>
                </a:solidFill>
                <a:latin typeface="Raleway"/>
                <a:ea typeface="Raleway"/>
                <a:cs typeface="Raleway"/>
                <a:sym typeface="Raleway"/>
              </a:rPr>
              <a:t>Used a bar plot to represent the yearlyy sales trend.</a:t>
            </a:r>
          </a:p>
          <a:p>
            <a:pPr algn="l" marL="752412" indent="-376206" lvl="1">
              <a:lnSpc>
                <a:spcPts val="4007"/>
              </a:lnSpc>
              <a:buFont typeface="Arial"/>
              <a:buChar char="•"/>
            </a:pPr>
            <a:r>
              <a:rPr lang="en-US" sz="3485" spc="-160">
                <a:solidFill>
                  <a:srgbClr val="00694C"/>
                </a:solidFill>
                <a:latin typeface="Raleway"/>
                <a:ea typeface="Raleway"/>
                <a:cs typeface="Raleway"/>
                <a:sym typeface="Raleway"/>
              </a:rPr>
              <a:t>Convert the 'Order Date' column to datetime format to facilitate date manipulations.</a:t>
            </a:r>
          </a:p>
          <a:p>
            <a:pPr algn="l" marL="752412" indent="-376206" lvl="1">
              <a:lnSpc>
                <a:spcPts val="4007"/>
              </a:lnSpc>
              <a:buFont typeface="Arial"/>
              <a:buChar char="•"/>
            </a:pPr>
            <a:r>
              <a:rPr lang="en-US" sz="3485" spc="-160">
                <a:solidFill>
                  <a:srgbClr val="00694C"/>
                </a:solidFill>
                <a:latin typeface="Raleway"/>
                <a:ea typeface="Raleway"/>
                <a:cs typeface="Raleway"/>
                <a:sym typeface="Raleway"/>
              </a:rPr>
              <a:t>Extract the year from 'Order Date' to create a new column, 'Order Year', which will be used for aggregation.</a:t>
            </a:r>
          </a:p>
          <a:p>
            <a:pPr algn="l">
              <a:lnSpc>
                <a:spcPts val="4007"/>
              </a:lnSpc>
            </a:pPr>
          </a:p>
        </p:txBody>
      </p:sp>
    </p:spTree>
  </p:cSld>
  <p:clrMapOvr>
    <a:masterClrMapping/>
  </p:clrMapOvr>
</p:sld>
</file>

<file path=ppt/slides/slide11.xml><?xml version="1.0" encoding="utf-8"?>
<p:sld xmlns:p="http://schemas.openxmlformats.org/presentationml/2006/main" xmlns:a="http://schemas.openxmlformats.org/drawingml/2006/main">
  <p:cSld>
    <p:bg>
      <p:bgPr>
        <a:solidFill>
          <a:srgbClr val="FBF6F1"/>
        </a:solidFill>
      </p:bgPr>
    </p:bg>
    <p:spTree>
      <p:nvGrpSpPr>
        <p:cNvPr id="1" name=""/>
        <p:cNvGrpSpPr/>
        <p:nvPr/>
      </p:nvGrpSpPr>
      <p:grpSpPr>
        <a:xfrm>
          <a:off x="0" y="0"/>
          <a:ext cx="0" cy="0"/>
          <a:chOff x="0" y="0"/>
          <a:chExt cx="0" cy="0"/>
        </a:xfrm>
      </p:grpSpPr>
      <p:sp>
        <p:nvSpPr>
          <p:cNvPr name="TextBox 2" id="2"/>
          <p:cNvSpPr txBox="true"/>
          <p:nvPr/>
        </p:nvSpPr>
        <p:spPr>
          <a:xfrm rot="0">
            <a:off x="781246" y="925702"/>
            <a:ext cx="14623559" cy="891404"/>
          </a:xfrm>
          <a:prstGeom prst="rect">
            <a:avLst/>
          </a:prstGeom>
        </p:spPr>
        <p:txBody>
          <a:bodyPr anchor="t" rtlCol="false" tIns="0" lIns="0" bIns="0" rIns="0">
            <a:spAutoFit/>
          </a:bodyPr>
          <a:lstStyle/>
          <a:p>
            <a:pPr algn="l" marL="0" indent="0" lvl="1">
              <a:lnSpc>
                <a:spcPts val="6431"/>
              </a:lnSpc>
            </a:pPr>
            <a:r>
              <a:rPr lang="en-US" sz="7146" spc="-328">
                <a:solidFill>
                  <a:srgbClr val="00694C"/>
                </a:solidFill>
                <a:latin typeface="Raleway Bold"/>
                <a:ea typeface="Raleway Bold"/>
                <a:cs typeface="Raleway Bold"/>
                <a:sym typeface="Raleway Bold"/>
              </a:rPr>
              <a:t>Key Findings in Yearly sales Trend.</a:t>
            </a:r>
          </a:p>
        </p:txBody>
      </p:sp>
      <p:sp>
        <p:nvSpPr>
          <p:cNvPr name="TextBox 3" id="3"/>
          <p:cNvSpPr txBox="true"/>
          <p:nvPr/>
        </p:nvSpPr>
        <p:spPr>
          <a:xfrm rot="0">
            <a:off x="781246" y="2386980"/>
            <a:ext cx="16993701" cy="6871320"/>
          </a:xfrm>
          <a:prstGeom prst="rect">
            <a:avLst/>
          </a:prstGeom>
        </p:spPr>
        <p:txBody>
          <a:bodyPr anchor="t" rtlCol="false" tIns="0" lIns="0" bIns="0" rIns="0">
            <a:spAutoFit/>
          </a:bodyPr>
          <a:lstStyle/>
          <a:p>
            <a:pPr algn="l">
              <a:lnSpc>
                <a:spcPts val="4608"/>
              </a:lnSpc>
            </a:pPr>
            <a:r>
              <a:rPr lang="en-US" sz="3439">
                <a:solidFill>
                  <a:srgbClr val="00694C"/>
                </a:solidFill>
                <a:latin typeface="Raleway Bold"/>
                <a:ea typeface="Raleway Bold"/>
                <a:cs typeface="Raleway Bold"/>
                <a:sym typeface="Raleway Bold"/>
              </a:rPr>
              <a:t>1     Growth Trend </a:t>
            </a:r>
            <a:r>
              <a:rPr lang="en-US" sz="3439">
                <a:solidFill>
                  <a:srgbClr val="00694C"/>
                </a:solidFill>
                <a:latin typeface="Raleway Bold"/>
                <a:ea typeface="Raleway Bold"/>
                <a:cs typeface="Raleway Bold"/>
                <a:sym typeface="Raleway Bold"/>
              </a:rPr>
              <a:t>:</a:t>
            </a:r>
          </a:p>
          <a:p>
            <a:pPr algn="l" marL="697596" indent="-348798" lvl="1">
              <a:lnSpc>
                <a:spcPts val="4329"/>
              </a:lnSpc>
              <a:buFont typeface="Arial"/>
              <a:buChar char="•"/>
            </a:pPr>
            <a:r>
              <a:rPr lang="en-US" sz="3231">
                <a:solidFill>
                  <a:srgbClr val="00694C"/>
                </a:solidFill>
                <a:latin typeface="Raleway Medium"/>
                <a:ea typeface="Raleway Medium"/>
                <a:cs typeface="Raleway Medium"/>
                <a:sym typeface="Raleway Medium"/>
              </a:rPr>
              <a:t>Observe the overall trend in sales over the years. A consistent upward trend indicates a growing business, while a downward or flat trend might require further investigation.</a:t>
            </a:r>
          </a:p>
          <a:p>
            <a:pPr algn="l">
              <a:lnSpc>
                <a:spcPts val="4608"/>
              </a:lnSpc>
            </a:pPr>
            <a:r>
              <a:rPr lang="en-US" sz="3439">
                <a:solidFill>
                  <a:srgbClr val="00694C"/>
                </a:solidFill>
                <a:latin typeface="Raleway Bold"/>
                <a:ea typeface="Raleway Bold"/>
                <a:cs typeface="Raleway Bold"/>
                <a:sym typeface="Raleway Bold"/>
              </a:rPr>
              <a:t>2     Impact of External Factors</a:t>
            </a:r>
            <a:r>
              <a:rPr lang="en-US" sz="3439">
                <a:solidFill>
                  <a:srgbClr val="00694C"/>
                </a:solidFill>
                <a:latin typeface="Raleway Medium"/>
                <a:ea typeface="Raleway Medium"/>
                <a:cs typeface="Raleway Medium"/>
                <a:sym typeface="Raleway Medium"/>
              </a:rPr>
              <a:t>:</a:t>
            </a:r>
          </a:p>
          <a:p>
            <a:pPr algn="l" marL="742564" indent="-371282" lvl="1">
              <a:lnSpc>
                <a:spcPts val="4608"/>
              </a:lnSpc>
              <a:buFont typeface="Arial"/>
              <a:buChar char="•"/>
            </a:pPr>
            <a:r>
              <a:rPr lang="en-US" sz="3439">
                <a:solidFill>
                  <a:srgbClr val="00694C"/>
                </a:solidFill>
                <a:latin typeface="Raleway Medium"/>
                <a:ea typeface="Raleway Medium"/>
                <a:cs typeface="Raleway Medium"/>
                <a:sym typeface="Raleway Medium"/>
              </a:rPr>
              <a:t>Identify any significant drops or spikes in sales corresponding to external factors such as economic downturns, market changes, or company-specific events.</a:t>
            </a:r>
          </a:p>
          <a:p>
            <a:pPr algn="l">
              <a:lnSpc>
                <a:spcPts val="4608"/>
              </a:lnSpc>
            </a:pPr>
            <a:r>
              <a:rPr lang="en-US" sz="3439">
                <a:solidFill>
                  <a:srgbClr val="00694C"/>
                </a:solidFill>
                <a:latin typeface="Raleway Bold"/>
                <a:ea typeface="Raleway Bold"/>
                <a:cs typeface="Raleway Bold"/>
                <a:sym typeface="Raleway Bold"/>
              </a:rPr>
              <a:t>3     Yearly Performance:</a:t>
            </a:r>
          </a:p>
          <a:p>
            <a:pPr algn="l" marL="742564" indent="-371282" lvl="1">
              <a:lnSpc>
                <a:spcPts val="4608"/>
              </a:lnSpc>
              <a:buFont typeface="Arial"/>
              <a:buChar char="•"/>
            </a:pPr>
            <a:r>
              <a:rPr lang="en-US" sz="3439">
                <a:solidFill>
                  <a:srgbClr val="00694C"/>
                </a:solidFill>
                <a:latin typeface="Raleway Medium"/>
                <a:ea typeface="Raleway Medium"/>
                <a:cs typeface="Raleway Medium"/>
                <a:sym typeface="Raleway Medium"/>
              </a:rPr>
              <a:t> Compare performance year over year to understand growth rates and identify successful periods.</a:t>
            </a:r>
          </a:p>
          <a:p>
            <a:pPr algn="ctr">
              <a:lnSpc>
                <a:spcPts val="4608"/>
              </a:lnSpc>
            </a:pP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A9DFD0"/>
        </a:solidFill>
      </p:bgPr>
    </p:bg>
    <p:spTree>
      <p:nvGrpSpPr>
        <p:cNvPr id="1" name=""/>
        <p:cNvGrpSpPr/>
        <p:nvPr/>
      </p:nvGrpSpPr>
      <p:grpSpPr>
        <a:xfrm>
          <a:off x="0" y="0"/>
          <a:ext cx="0" cy="0"/>
          <a:chOff x="0" y="0"/>
          <a:chExt cx="0" cy="0"/>
        </a:xfrm>
      </p:grpSpPr>
      <p:sp>
        <p:nvSpPr>
          <p:cNvPr name="Freeform 2" id="2"/>
          <p:cNvSpPr/>
          <p:nvPr/>
        </p:nvSpPr>
        <p:spPr>
          <a:xfrm flipH="false" flipV="false" rot="0">
            <a:off x="1593938" y="1973063"/>
            <a:ext cx="14203944" cy="7508131"/>
          </a:xfrm>
          <a:custGeom>
            <a:avLst/>
            <a:gdLst/>
            <a:ahLst/>
            <a:cxnLst/>
            <a:rect r="r" b="b" t="t" l="l"/>
            <a:pathLst>
              <a:path h="7508131" w="14203944">
                <a:moveTo>
                  <a:pt x="0" y="0"/>
                </a:moveTo>
                <a:lnTo>
                  <a:pt x="14203944" y="0"/>
                </a:lnTo>
                <a:lnTo>
                  <a:pt x="14203944" y="7508130"/>
                </a:lnTo>
                <a:lnTo>
                  <a:pt x="0" y="7508130"/>
                </a:lnTo>
                <a:lnTo>
                  <a:pt x="0" y="0"/>
                </a:lnTo>
                <a:close/>
              </a:path>
            </a:pathLst>
          </a:custGeom>
          <a:blipFill>
            <a:blip r:embed="rId2"/>
            <a:stretch>
              <a:fillRect l="0" t="0" r="0" b="0"/>
            </a:stretch>
          </a:blipFill>
        </p:spPr>
      </p:sp>
      <p:sp>
        <p:nvSpPr>
          <p:cNvPr name="TextBox 3" id="3"/>
          <p:cNvSpPr txBox="true"/>
          <p:nvPr/>
        </p:nvSpPr>
        <p:spPr>
          <a:xfrm rot="0">
            <a:off x="463092" y="677702"/>
            <a:ext cx="13421642" cy="892496"/>
          </a:xfrm>
          <a:prstGeom prst="rect">
            <a:avLst/>
          </a:prstGeom>
        </p:spPr>
        <p:txBody>
          <a:bodyPr anchor="t" rtlCol="false" tIns="0" lIns="0" bIns="0" rIns="0">
            <a:spAutoFit/>
          </a:bodyPr>
          <a:lstStyle/>
          <a:p>
            <a:pPr algn="l" marL="0" indent="0" lvl="1">
              <a:lnSpc>
                <a:spcPts val="6431"/>
              </a:lnSpc>
            </a:pPr>
            <a:r>
              <a:rPr lang="en-US" sz="7146" spc="-328">
                <a:solidFill>
                  <a:srgbClr val="00694C"/>
                </a:solidFill>
                <a:latin typeface="Raleway Medium"/>
                <a:ea typeface="Raleway Medium"/>
                <a:cs typeface="Raleway Medium"/>
                <a:sym typeface="Raleway Medium"/>
              </a:rPr>
              <a:t>Yearly-Monthly Sales Trend.</a:t>
            </a:r>
          </a:p>
        </p:txBody>
      </p:sp>
    </p:spTree>
  </p:cSld>
  <p:clrMapOvr>
    <a:masterClrMapping/>
  </p:clrMapOvr>
</p:sld>
</file>

<file path=ppt/slides/slide13.xml><?xml version="1.0" encoding="utf-8"?>
<p:sld xmlns:p="http://schemas.openxmlformats.org/presentationml/2006/main" xmlns:a="http://schemas.openxmlformats.org/drawingml/2006/main">
  <p:cSld>
    <p:bg>
      <p:bgPr>
        <a:solidFill>
          <a:srgbClr val="A9DFD0"/>
        </a:solidFill>
      </p:bgPr>
    </p:bg>
    <p:spTree>
      <p:nvGrpSpPr>
        <p:cNvPr id="1" name=""/>
        <p:cNvGrpSpPr/>
        <p:nvPr/>
      </p:nvGrpSpPr>
      <p:grpSpPr>
        <a:xfrm>
          <a:off x="0" y="0"/>
          <a:ext cx="0" cy="0"/>
          <a:chOff x="0" y="0"/>
          <a:chExt cx="0" cy="0"/>
        </a:xfrm>
      </p:grpSpPr>
      <p:sp>
        <p:nvSpPr>
          <p:cNvPr name="TextBox 2" id="2"/>
          <p:cNvSpPr txBox="true"/>
          <p:nvPr/>
        </p:nvSpPr>
        <p:spPr>
          <a:xfrm rot="0">
            <a:off x="781246" y="520889"/>
            <a:ext cx="16478054" cy="1701029"/>
          </a:xfrm>
          <a:prstGeom prst="rect">
            <a:avLst/>
          </a:prstGeom>
        </p:spPr>
        <p:txBody>
          <a:bodyPr anchor="t" rtlCol="false" tIns="0" lIns="0" bIns="0" rIns="0">
            <a:spAutoFit/>
          </a:bodyPr>
          <a:lstStyle/>
          <a:p>
            <a:pPr algn="l" marL="0" indent="0" lvl="1">
              <a:lnSpc>
                <a:spcPts val="6431"/>
              </a:lnSpc>
            </a:pPr>
            <a:r>
              <a:rPr lang="en-US" sz="7146" spc="-328">
                <a:solidFill>
                  <a:srgbClr val="00694C"/>
                </a:solidFill>
                <a:latin typeface="Raleway Bold"/>
                <a:ea typeface="Raleway Bold"/>
                <a:cs typeface="Raleway Bold"/>
                <a:sym typeface="Raleway Bold"/>
              </a:rPr>
              <a:t>Key Findings in Yearly-Monthly sales Trend.</a:t>
            </a:r>
          </a:p>
        </p:txBody>
      </p:sp>
      <p:sp>
        <p:nvSpPr>
          <p:cNvPr name="TextBox 3" id="3"/>
          <p:cNvSpPr txBox="true"/>
          <p:nvPr/>
        </p:nvSpPr>
        <p:spPr>
          <a:xfrm rot="0">
            <a:off x="781246" y="2563733"/>
            <a:ext cx="16993701" cy="6327023"/>
          </a:xfrm>
          <a:prstGeom prst="rect">
            <a:avLst/>
          </a:prstGeom>
        </p:spPr>
        <p:txBody>
          <a:bodyPr anchor="t" rtlCol="false" tIns="0" lIns="0" bIns="0" rIns="0">
            <a:spAutoFit/>
          </a:bodyPr>
          <a:lstStyle/>
          <a:p>
            <a:pPr algn="l">
              <a:lnSpc>
                <a:spcPts val="4608"/>
              </a:lnSpc>
            </a:pPr>
            <a:r>
              <a:rPr lang="en-US" sz="3439">
                <a:solidFill>
                  <a:srgbClr val="00694C"/>
                </a:solidFill>
                <a:latin typeface="Raleway Bold"/>
                <a:ea typeface="Raleway Bold"/>
                <a:cs typeface="Raleway Bold"/>
                <a:sym typeface="Raleway Bold"/>
              </a:rPr>
              <a:t>1    Detailed Trends</a:t>
            </a:r>
            <a:r>
              <a:rPr lang="en-US" sz="3439">
                <a:solidFill>
                  <a:srgbClr val="00694C"/>
                </a:solidFill>
                <a:latin typeface="Raleway Bold"/>
                <a:ea typeface="Raleway Bold"/>
                <a:cs typeface="Raleway Bold"/>
                <a:sym typeface="Raleway Bold"/>
              </a:rPr>
              <a:t>:</a:t>
            </a:r>
          </a:p>
          <a:p>
            <a:pPr algn="l" marL="697596" indent="-348798" lvl="1">
              <a:lnSpc>
                <a:spcPts val="4329"/>
              </a:lnSpc>
              <a:buFont typeface="Arial"/>
              <a:buChar char="•"/>
            </a:pPr>
            <a:r>
              <a:rPr lang="en-US" sz="3231">
                <a:solidFill>
                  <a:srgbClr val="00694C"/>
                </a:solidFill>
                <a:latin typeface="Raleway Medium"/>
                <a:ea typeface="Raleway Medium"/>
                <a:cs typeface="Raleway Medium"/>
                <a:sym typeface="Raleway Medium"/>
              </a:rPr>
              <a:t>Provides a more granular view of sales trends by combining both yearly and monthly data.</a:t>
            </a:r>
          </a:p>
          <a:p>
            <a:pPr algn="l">
              <a:lnSpc>
                <a:spcPts val="4608"/>
              </a:lnSpc>
            </a:pPr>
            <a:r>
              <a:rPr lang="en-US" sz="3439">
                <a:solidFill>
                  <a:srgbClr val="00694C"/>
                </a:solidFill>
                <a:latin typeface="Raleway Bold"/>
                <a:ea typeface="Raleway Bold"/>
                <a:cs typeface="Raleway Bold"/>
                <a:sym typeface="Raleway Bold"/>
              </a:rPr>
              <a:t>2   Seasonal Impact Over Years:</a:t>
            </a:r>
          </a:p>
          <a:p>
            <a:pPr algn="l" marL="742564" indent="-371282" lvl="1">
              <a:lnSpc>
                <a:spcPts val="4608"/>
              </a:lnSpc>
              <a:buFont typeface="Arial"/>
              <a:buChar char="•"/>
            </a:pPr>
            <a:r>
              <a:rPr lang="en-US" sz="3439">
                <a:solidFill>
                  <a:srgbClr val="00694C"/>
                </a:solidFill>
                <a:latin typeface="Raleway Medium"/>
                <a:ea typeface="Raleway Medium"/>
                <a:cs typeface="Raleway Medium"/>
                <a:sym typeface="Raleway Medium"/>
              </a:rPr>
              <a:t>Compare how specific months perform across different years. For example, comparing December sales across multiple years can indicate if holiday promotions are increasingly effective.</a:t>
            </a:r>
          </a:p>
          <a:p>
            <a:pPr algn="l">
              <a:lnSpc>
                <a:spcPts val="4608"/>
              </a:lnSpc>
            </a:pPr>
            <a:r>
              <a:rPr lang="en-US" sz="3439">
                <a:solidFill>
                  <a:srgbClr val="00694C"/>
                </a:solidFill>
                <a:latin typeface="Raleway Bold"/>
                <a:ea typeface="Raleway Bold"/>
                <a:cs typeface="Raleway Bold"/>
                <a:sym typeface="Raleway Bold"/>
              </a:rPr>
              <a:t>3     Sales Stability::</a:t>
            </a:r>
          </a:p>
          <a:p>
            <a:pPr algn="l" marL="742564" indent="-371282" lvl="1">
              <a:lnSpc>
                <a:spcPts val="4608"/>
              </a:lnSpc>
              <a:buFont typeface="Arial"/>
              <a:buChar char="•"/>
            </a:pPr>
            <a:r>
              <a:rPr lang="en-US" sz="3439">
                <a:solidFill>
                  <a:srgbClr val="00694C"/>
                </a:solidFill>
                <a:latin typeface="Raleway Medium"/>
                <a:ea typeface="Raleway Medium"/>
                <a:cs typeface="Raleway Medium"/>
                <a:sym typeface="Raleway Medium"/>
              </a:rPr>
              <a:t>Understand the stability of sales throughout the year and across different years, which can help in forecasting and planning.</a:t>
            </a:r>
          </a:p>
          <a:p>
            <a:pPr algn="ctr">
              <a:lnSpc>
                <a:spcPts val="4608"/>
              </a:lnSpc>
            </a:pP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A9DFD0"/>
        </a:solidFill>
      </p:bgPr>
    </p:bg>
    <p:spTree>
      <p:nvGrpSpPr>
        <p:cNvPr id="1" name=""/>
        <p:cNvGrpSpPr/>
        <p:nvPr/>
      </p:nvGrpSpPr>
      <p:grpSpPr>
        <a:xfrm>
          <a:off x="0" y="0"/>
          <a:ext cx="0" cy="0"/>
          <a:chOff x="0" y="0"/>
          <a:chExt cx="0" cy="0"/>
        </a:xfrm>
      </p:grpSpPr>
      <p:sp>
        <p:nvSpPr>
          <p:cNvPr name="Freeform 2" id="2"/>
          <p:cNvSpPr/>
          <p:nvPr/>
        </p:nvSpPr>
        <p:spPr>
          <a:xfrm flipH="false" flipV="false" rot="0">
            <a:off x="3923551" y="1343103"/>
            <a:ext cx="9653644" cy="8583117"/>
          </a:xfrm>
          <a:custGeom>
            <a:avLst/>
            <a:gdLst/>
            <a:ahLst/>
            <a:cxnLst/>
            <a:rect r="r" b="b" t="t" l="l"/>
            <a:pathLst>
              <a:path h="8583117" w="9653644">
                <a:moveTo>
                  <a:pt x="0" y="0"/>
                </a:moveTo>
                <a:lnTo>
                  <a:pt x="9653644" y="0"/>
                </a:lnTo>
                <a:lnTo>
                  <a:pt x="9653644" y="8583117"/>
                </a:lnTo>
                <a:lnTo>
                  <a:pt x="0" y="8583117"/>
                </a:lnTo>
                <a:lnTo>
                  <a:pt x="0" y="0"/>
                </a:lnTo>
                <a:close/>
              </a:path>
            </a:pathLst>
          </a:custGeom>
          <a:blipFill>
            <a:blip r:embed="rId2"/>
            <a:stretch>
              <a:fillRect l="-366" t="0" r="0" b="0"/>
            </a:stretch>
          </a:blipFill>
        </p:spPr>
      </p:sp>
      <p:sp>
        <p:nvSpPr>
          <p:cNvPr name="TextBox 3" id="3"/>
          <p:cNvSpPr txBox="true"/>
          <p:nvPr/>
        </p:nvSpPr>
        <p:spPr>
          <a:xfrm rot="0">
            <a:off x="2573321" y="200025"/>
            <a:ext cx="11887637" cy="930604"/>
          </a:xfrm>
          <a:prstGeom prst="rect">
            <a:avLst/>
          </a:prstGeom>
        </p:spPr>
        <p:txBody>
          <a:bodyPr anchor="t" rtlCol="false" tIns="0" lIns="0" bIns="0" rIns="0">
            <a:spAutoFit/>
          </a:bodyPr>
          <a:lstStyle/>
          <a:p>
            <a:pPr algn="ctr" marL="0" indent="0" lvl="1">
              <a:lnSpc>
                <a:spcPts val="6697"/>
              </a:lnSpc>
            </a:pPr>
            <a:r>
              <a:rPr lang="en-US" sz="7441" spc="-342">
                <a:solidFill>
                  <a:srgbClr val="000000"/>
                </a:solidFill>
                <a:latin typeface="Raleway Medium"/>
                <a:ea typeface="Raleway Medium"/>
                <a:cs typeface="Raleway Medium"/>
                <a:sym typeface="Raleway Medium"/>
              </a:rPr>
              <a:t>Correlation Analysis</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A9DFD0"/>
        </a:solidFill>
      </p:bgPr>
    </p:bg>
    <p:spTree>
      <p:nvGrpSpPr>
        <p:cNvPr id="1" name=""/>
        <p:cNvGrpSpPr/>
        <p:nvPr/>
      </p:nvGrpSpPr>
      <p:grpSpPr>
        <a:xfrm>
          <a:off x="0" y="0"/>
          <a:ext cx="0" cy="0"/>
          <a:chOff x="0" y="0"/>
          <a:chExt cx="0" cy="0"/>
        </a:xfrm>
      </p:grpSpPr>
      <p:sp>
        <p:nvSpPr>
          <p:cNvPr name="Freeform 2" id="2"/>
          <p:cNvSpPr/>
          <p:nvPr/>
        </p:nvSpPr>
        <p:spPr>
          <a:xfrm flipH="false" flipV="false" rot="0">
            <a:off x="12327927" y="2550023"/>
            <a:ext cx="5502567" cy="6372790"/>
          </a:xfrm>
          <a:custGeom>
            <a:avLst/>
            <a:gdLst/>
            <a:ahLst/>
            <a:cxnLst/>
            <a:rect r="r" b="b" t="t" l="l"/>
            <a:pathLst>
              <a:path h="6372790" w="5502567">
                <a:moveTo>
                  <a:pt x="0" y="0"/>
                </a:moveTo>
                <a:lnTo>
                  <a:pt x="5502567" y="0"/>
                </a:lnTo>
                <a:lnTo>
                  <a:pt x="5502567" y="6372790"/>
                </a:lnTo>
                <a:lnTo>
                  <a:pt x="0" y="6372790"/>
                </a:lnTo>
                <a:lnTo>
                  <a:pt x="0" y="0"/>
                </a:lnTo>
                <a:close/>
              </a:path>
            </a:pathLst>
          </a:custGeom>
          <a:blipFill>
            <a:blip r:embed="rId2"/>
            <a:stretch>
              <a:fillRect l="0" t="0" r="0" b="0"/>
            </a:stretch>
          </a:blipFill>
        </p:spPr>
      </p:sp>
      <p:sp>
        <p:nvSpPr>
          <p:cNvPr name="TextBox 3" id="3"/>
          <p:cNvSpPr txBox="true"/>
          <p:nvPr/>
        </p:nvSpPr>
        <p:spPr>
          <a:xfrm rot="0">
            <a:off x="494907" y="430591"/>
            <a:ext cx="10834885" cy="934399"/>
          </a:xfrm>
          <a:prstGeom prst="rect">
            <a:avLst/>
          </a:prstGeom>
        </p:spPr>
        <p:txBody>
          <a:bodyPr anchor="t" rtlCol="false" tIns="0" lIns="0" bIns="0" rIns="0">
            <a:spAutoFit/>
          </a:bodyPr>
          <a:lstStyle/>
          <a:p>
            <a:pPr algn="l" marL="0" indent="0" lvl="1">
              <a:lnSpc>
                <a:spcPts val="6720"/>
              </a:lnSpc>
            </a:pPr>
            <a:r>
              <a:rPr lang="en-US" sz="7466" spc="-343">
                <a:solidFill>
                  <a:srgbClr val="00694C"/>
                </a:solidFill>
                <a:latin typeface="Raleway Medium"/>
                <a:ea typeface="Raleway Medium"/>
                <a:cs typeface="Raleway Medium"/>
                <a:sym typeface="Raleway Medium"/>
              </a:rPr>
              <a:t>Correlation key Findings.</a:t>
            </a:r>
          </a:p>
        </p:txBody>
      </p:sp>
      <p:sp>
        <p:nvSpPr>
          <p:cNvPr name="TextBox 4" id="4"/>
          <p:cNvSpPr txBox="true"/>
          <p:nvPr/>
        </p:nvSpPr>
        <p:spPr>
          <a:xfrm rot="0">
            <a:off x="0" y="1925671"/>
            <a:ext cx="12543489" cy="5960463"/>
          </a:xfrm>
          <a:prstGeom prst="rect">
            <a:avLst/>
          </a:prstGeom>
        </p:spPr>
        <p:txBody>
          <a:bodyPr anchor="t" rtlCol="false" tIns="0" lIns="0" bIns="0" rIns="0">
            <a:spAutoFit/>
          </a:bodyPr>
          <a:lstStyle/>
          <a:p>
            <a:pPr algn="l" marL="666291" indent="-333145" lvl="1">
              <a:lnSpc>
                <a:spcPts val="4320"/>
              </a:lnSpc>
              <a:buFont typeface="Arial"/>
              <a:buChar char="•"/>
            </a:pPr>
            <a:r>
              <a:rPr lang="en-US" sz="3086">
                <a:solidFill>
                  <a:srgbClr val="00694C"/>
                </a:solidFill>
                <a:latin typeface="Raleway Semi-Bold"/>
                <a:ea typeface="Raleway Semi-Bold"/>
                <a:cs typeface="Raleway Semi-Bold"/>
                <a:sym typeface="Raleway Semi-Bold"/>
              </a:rPr>
              <a:t>Strong Positive Correlation between Total Revenue and Total Profit</a:t>
            </a:r>
          </a:p>
          <a:p>
            <a:pPr algn="l" marL="666291" indent="-333145" lvl="1">
              <a:lnSpc>
                <a:spcPts val="4320"/>
              </a:lnSpc>
              <a:buFont typeface="Arial"/>
              <a:buChar char="•"/>
            </a:pPr>
            <a:r>
              <a:rPr lang="en-US" sz="3086">
                <a:solidFill>
                  <a:srgbClr val="00694C"/>
                </a:solidFill>
                <a:latin typeface="Raleway Semi-Bold"/>
                <a:ea typeface="Raleway Semi-Bold"/>
                <a:cs typeface="Raleway Semi-Bold"/>
                <a:sym typeface="Raleway Semi-Bold"/>
              </a:rPr>
              <a:t>Units Sold is Positively Correlated with Total Revenue and Total Profit</a:t>
            </a:r>
          </a:p>
          <a:p>
            <a:pPr algn="l" marL="666291" indent="-333145" lvl="1">
              <a:lnSpc>
                <a:spcPts val="4320"/>
              </a:lnSpc>
              <a:buFont typeface="Arial"/>
              <a:buChar char="•"/>
            </a:pPr>
            <a:r>
              <a:rPr lang="en-US" sz="3086">
                <a:solidFill>
                  <a:srgbClr val="00694C"/>
                </a:solidFill>
                <a:latin typeface="Raleway Semi-Bold"/>
                <a:ea typeface="Raleway Semi-Bold"/>
                <a:cs typeface="Raleway Semi-Bold"/>
                <a:sym typeface="Raleway Semi-Bold"/>
              </a:rPr>
              <a:t>Positive Correlation between Unit Price and Revenue Per Unit</a:t>
            </a:r>
          </a:p>
          <a:p>
            <a:pPr algn="l" marL="666291" indent="-333145" lvl="1">
              <a:lnSpc>
                <a:spcPts val="4320"/>
              </a:lnSpc>
              <a:buFont typeface="Arial"/>
              <a:buChar char="•"/>
            </a:pPr>
            <a:r>
              <a:rPr lang="en-US" sz="3086">
                <a:solidFill>
                  <a:srgbClr val="00694C"/>
                </a:solidFill>
                <a:latin typeface="Raleway Semi-Bold"/>
                <a:ea typeface="Raleway Semi-Bold"/>
                <a:cs typeface="Raleway Semi-Bold"/>
                <a:sym typeface="Raleway Semi-Bold"/>
              </a:rPr>
              <a:t>Unit Cost is Strongly Positively Correlated with Total Cost</a:t>
            </a:r>
          </a:p>
          <a:p>
            <a:pPr algn="l" marL="666291" indent="-333145" lvl="1">
              <a:lnSpc>
                <a:spcPts val="4320"/>
              </a:lnSpc>
              <a:buFont typeface="Arial"/>
              <a:buChar char="•"/>
            </a:pPr>
            <a:r>
              <a:rPr lang="en-US" sz="3086">
                <a:solidFill>
                  <a:srgbClr val="00694C"/>
                </a:solidFill>
                <a:latin typeface="Raleway Semi-Bold"/>
                <a:ea typeface="Raleway Semi-Bold"/>
                <a:cs typeface="Raleway Semi-Bold"/>
                <a:sym typeface="Raleway Semi-Bold"/>
              </a:rPr>
              <a:t>Negative Correlation between Profit Margin and Unit Cost</a:t>
            </a:r>
          </a:p>
          <a:p>
            <a:pPr algn="l" marL="666291" indent="-333145" lvl="1">
              <a:lnSpc>
                <a:spcPts val="4320"/>
              </a:lnSpc>
              <a:buFont typeface="Arial"/>
              <a:buChar char="•"/>
            </a:pPr>
            <a:r>
              <a:rPr lang="en-US" sz="3086">
                <a:solidFill>
                  <a:srgbClr val="00694C"/>
                </a:solidFill>
                <a:latin typeface="Raleway Semi-Bold"/>
                <a:ea typeface="Raleway Semi-Bold"/>
                <a:cs typeface="Raleway Semi-Bold"/>
                <a:sym typeface="Raleway Semi-Bold"/>
              </a:rPr>
              <a:t>Revenue Per Unit and Profit Per Unit Show Positive Correlation</a:t>
            </a:r>
          </a:p>
          <a:p>
            <a:pPr algn="l" marL="666291" indent="-333145" lvl="1">
              <a:lnSpc>
                <a:spcPts val="4320"/>
              </a:lnSpc>
              <a:buFont typeface="Arial"/>
              <a:buChar char="•"/>
            </a:pPr>
            <a:r>
              <a:rPr lang="en-US" sz="3086">
                <a:solidFill>
                  <a:srgbClr val="00694C"/>
                </a:solidFill>
                <a:latin typeface="Raleway Semi-Bold"/>
                <a:ea typeface="Raleway Semi-Bold"/>
                <a:cs typeface="Raleway Semi-Bold"/>
                <a:sym typeface="Raleway Semi-Bold"/>
              </a:rPr>
              <a:t>Moderate Positive Correlation between Units Sold and Total Cost</a:t>
            </a:r>
          </a:p>
          <a:p>
            <a:pPr algn="l" marL="666291" indent="-333145" lvl="1">
              <a:lnSpc>
                <a:spcPts val="4320"/>
              </a:lnSpc>
              <a:buFont typeface="Arial"/>
              <a:buChar char="•"/>
            </a:pPr>
            <a:r>
              <a:rPr lang="en-US" sz="3086">
                <a:solidFill>
                  <a:srgbClr val="00694C"/>
                </a:solidFill>
                <a:latin typeface="Raleway Semi-Bold"/>
                <a:ea typeface="Raleway Semi-Bold"/>
                <a:cs typeface="Raleway Semi-Bold"/>
                <a:sym typeface="Raleway Semi-Bold"/>
              </a:rPr>
              <a:t>Profit Margin and Total Profit Show Positive Correlation</a:t>
            </a:r>
          </a:p>
        </p:txBody>
      </p:sp>
    </p:spTree>
  </p:cSld>
  <p:clrMapOvr>
    <a:masterClrMapping/>
  </p:clrMapOvr>
</p:sld>
</file>

<file path=ppt/slides/slide16.xml><?xml version="1.0" encoding="utf-8"?>
<p:sld xmlns:p="http://schemas.openxmlformats.org/presentationml/2006/main" xmlns:a="http://schemas.openxmlformats.org/drawingml/2006/main">
  <p:cSld>
    <p:bg>
      <p:bgPr>
        <a:solidFill>
          <a:srgbClr val="FBF6F1"/>
        </a:solidFill>
      </p:bgPr>
    </p:bg>
    <p:spTree>
      <p:nvGrpSpPr>
        <p:cNvPr id="1" name=""/>
        <p:cNvGrpSpPr/>
        <p:nvPr/>
      </p:nvGrpSpPr>
      <p:grpSpPr>
        <a:xfrm>
          <a:off x="0" y="0"/>
          <a:ext cx="0" cy="0"/>
          <a:chOff x="0" y="0"/>
          <a:chExt cx="0" cy="0"/>
        </a:xfrm>
      </p:grpSpPr>
      <p:sp>
        <p:nvSpPr>
          <p:cNvPr name="TextBox 2" id="2"/>
          <p:cNvSpPr txBox="true"/>
          <p:nvPr/>
        </p:nvSpPr>
        <p:spPr>
          <a:xfrm rot="0">
            <a:off x="660445" y="638175"/>
            <a:ext cx="8752518" cy="1000126"/>
          </a:xfrm>
          <a:prstGeom prst="rect">
            <a:avLst/>
          </a:prstGeom>
        </p:spPr>
        <p:txBody>
          <a:bodyPr anchor="t" rtlCol="false" tIns="0" lIns="0" bIns="0" rIns="0">
            <a:spAutoFit/>
          </a:bodyPr>
          <a:lstStyle/>
          <a:p>
            <a:pPr algn="l" marL="0" indent="0" lvl="1">
              <a:lnSpc>
                <a:spcPts val="7200"/>
              </a:lnSpc>
            </a:pPr>
            <a:r>
              <a:rPr lang="en-US" sz="8000" spc="-368">
                <a:solidFill>
                  <a:srgbClr val="00694C"/>
                </a:solidFill>
                <a:latin typeface="Raleway Medium"/>
                <a:ea typeface="Raleway Medium"/>
                <a:cs typeface="Raleway Medium"/>
                <a:sym typeface="Raleway Medium"/>
              </a:rPr>
              <a:t>Conclusion:</a:t>
            </a:r>
          </a:p>
        </p:txBody>
      </p:sp>
      <p:sp>
        <p:nvSpPr>
          <p:cNvPr name="TextBox 3" id="3"/>
          <p:cNvSpPr txBox="true"/>
          <p:nvPr/>
        </p:nvSpPr>
        <p:spPr>
          <a:xfrm rot="0">
            <a:off x="1028700" y="2512837"/>
            <a:ext cx="10781203" cy="772795"/>
          </a:xfrm>
          <a:prstGeom prst="rect">
            <a:avLst/>
          </a:prstGeom>
        </p:spPr>
        <p:txBody>
          <a:bodyPr anchor="t" rtlCol="false" tIns="0" lIns="0" bIns="0" rIns="0">
            <a:spAutoFit/>
          </a:bodyPr>
          <a:lstStyle/>
          <a:p>
            <a:pPr algn="l" marL="474981" indent="-237491" lvl="1">
              <a:lnSpc>
                <a:spcPts val="3080"/>
              </a:lnSpc>
              <a:buFont typeface="Arial"/>
              <a:buChar char="•"/>
            </a:pPr>
            <a:r>
              <a:rPr lang="en-US" sz="2200">
                <a:solidFill>
                  <a:srgbClr val="00694C"/>
                </a:solidFill>
                <a:latin typeface="Raleway Semi-Bold"/>
                <a:ea typeface="Raleway Semi-Bold"/>
                <a:cs typeface="Raleway Semi-Bold"/>
                <a:sym typeface="Raleway Semi-Bold"/>
              </a:rPr>
              <a:t>The analysis provided a detailed insight into how various factors such as region, country, item type, and sales channel affect sales and profitability.</a:t>
            </a:r>
          </a:p>
        </p:txBody>
      </p:sp>
      <p:sp>
        <p:nvSpPr>
          <p:cNvPr name="TextBox 4" id="4"/>
          <p:cNvSpPr txBox="true"/>
          <p:nvPr/>
        </p:nvSpPr>
        <p:spPr>
          <a:xfrm rot="0">
            <a:off x="650920" y="1800225"/>
            <a:ext cx="12764408" cy="509285"/>
          </a:xfrm>
          <a:prstGeom prst="rect">
            <a:avLst/>
          </a:prstGeom>
        </p:spPr>
        <p:txBody>
          <a:bodyPr anchor="t" rtlCol="false" tIns="0" lIns="0" bIns="0" rIns="0">
            <a:spAutoFit/>
          </a:bodyPr>
          <a:lstStyle/>
          <a:p>
            <a:pPr algn="l">
              <a:lnSpc>
                <a:spcPts val="3682"/>
              </a:lnSpc>
            </a:pPr>
            <a:r>
              <a:rPr lang="en-US" sz="4091" spc="-188">
                <a:solidFill>
                  <a:srgbClr val="00694C"/>
                </a:solidFill>
                <a:latin typeface="Raleway Medium"/>
                <a:ea typeface="Raleway Medium"/>
                <a:cs typeface="Raleway Medium"/>
                <a:sym typeface="Raleway Medium"/>
              </a:rPr>
              <a:t>1.  Comprehensive Understanding of Sales Dynamics:</a:t>
            </a:r>
          </a:p>
        </p:txBody>
      </p:sp>
      <p:sp>
        <p:nvSpPr>
          <p:cNvPr name="TextBox 5" id="5"/>
          <p:cNvSpPr txBox="true"/>
          <p:nvPr/>
        </p:nvSpPr>
        <p:spPr>
          <a:xfrm rot="0">
            <a:off x="660445" y="3967605"/>
            <a:ext cx="12764408" cy="509285"/>
          </a:xfrm>
          <a:prstGeom prst="rect">
            <a:avLst/>
          </a:prstGeom>
        </p:spPr>
        <p:txBody>
          <a:bodyPr anchor="t" rtlCol="false" tIns="0" lIns="0" bIns="0" rIns="0">
            <a:spAutoFit/>
          </a:bodyPr>
          <a:lstStyle/>
          <a:p>
            <a:pPr algn="l">
              <a:lnSpc>
                <a:spcPts val="3682"/>
              </a:lnSpc>
            </a:pPr>
            <a:r>
              <a:rPr lang="en-US" sz="4091" spc="-188">
                <a:solidFill>
                  <a:srgbClr val="00694C"/>
                </a:solidFill>
                <a:latin typeface="Raleway Medium"/>
                <a:ea typeface="Raleway Medium"/>
                <a:cs typeface="Raleway Medium"/>
                <a:sym typeface="Raleway Medium"/>
              </a:rPr>
              <a:t>2.    Key Drivers of Revenue and Profit:</a:t>
            </a:r>
          </a:p>
        </p:txBody>
      </p:sp>
      <p:sp>
        <p:nvSpPr>
          <p:cNvPr name="TextBox 6" id="6"/>
          <p:cNvSpPr txBox="true"/>
          <p:nvPr/>
        </p:nvSpPr>
        <p:spPr>
          <a:xfrm rot="0">
            <a:off x="1028700" y="4676914"/>
            <a:ext cx="13043636" cy="1163320"/>
          </a:xfrm>
          <a:prstGeom prst="rect">
            <a:avLst/>
          </a:prstGeom>
        </p:spPr>
        <p:txBody>
          <a:bodyPr anchor="t" rtlCol="false" tIns="0" lIns="0" bIns="0" rIns="0">
            <a:spAutoFit/>
          </a:bodyPr>
          <a:lstStyle/>
          <a:p>
            <a:pPr algn="l" marL="474981" indent="-237491" lvl="1">
              <a:lnSpc>
                <a:spcPts val="3080"/>
              </a:lnSpc>
              <a:buFont typeface="Arial"/>
              <a:buChar char="•"/>
            </a:pPr>
            <a:r>
              <a:rPr lang="en-US" sz="2200">
                <a:solidFill>
                  <a:srgbClr val="00694C"/>
                </a:solidFill>
                <a:latin typeface="Raleway Semi-Bold"/>
                <a:ea typeface="Raleway Semi-Bold"/>
                <a:cs typeface="Raleway Semi-Bold"/>
                <a:sym typeface="Raleway Semi-Bold"/>
              </a:rPr>
              <a:t>Units Sold and Unit Price were identified as primary drivers of Total Revenue and Total Profit.</a:t>
            </a:r>
          </a:p>
          <a:p>
            <a:pPr algn="l" marL="474981" indent="-237491" lvl="1">
              <a:lnSpc>
                <a:spcPts val="3080"/>
              </a:lnSpc>
              <a:buFont typeface="Arial"/>
              <a:buChar char="•"/>
            </a:pPr>
            <a:r>
              <a:rPr lang="en-US" sz="2200">
                <a:solidFill>
                  <a:srgbClr val="00694C"/>
                </a:solidFill>
                <a:latin typeface="Raleway Semi-Bold"/>
                <a:ea typeface="Raleway Semi-Bold"/>
                <a:cs typeface="Raleway Semi-Bold"/>
                <a:sym typeface="Raleway Semi-Bold"/>
              </a:rPr>
              <a:t>Effective strategies to increase sales volume and optimize pricing can significantly boost overall performance.</a:t>
            </a:r>
          </a:p>
        </p:txBody>
      </p:sp>
      <p:sp>
        <p:nvSpPr>
          <p:cNvPr name="TextBox 7" id="7"/>
          <p:cNvSpPr txBox="true"/>
          <p:nvPr/>
        </p:nvSpPr>
        <p:spPr>
          <a:xfrm rot="0">
            <a:off x="650920" y="6526034"/>
            <a:ext cx="12764408" cy="509285"/>
          </a:xfrm>
          <a:prstGeom prst="rect">
            <a:avLst/>
          </a:prstGeom>
        </p:spPr>
        <p:txBody>
          <a:bodyPr anchor="t" rtlCol="false" tIns="0" lIns="0" bIns="0" rIns="0">
            <a:spAutoFit/>
          </a:bodyPr>
          <a:lstStyle/>
          <a:p>
            <a:pPr algn="l">
              <a:lnSpc>
                <a:spcPts val="3682"/>
              </a:lnSpc>
            </a:pPr>
            <a:r>
              <a:rPr lang="en-US" sz="4091" spc="-188">
                <a:solidFill>
                  <a:srgbClr val="00694C"/>
                </a:solidFill>
                <a:latin typeface="Raleway Medium"/>
                <a:ea typeface="Raleway Medium"/>
                <a:cs typeface="Raleway Medium"/>
                <a:sym typeface="Raleway Medium"/>
              </a:rPr>
              <a:t>3.    Impact of Costs on Profit Margins:</a:t>
            </a:r>
          </a:p>
        </p:txBody>
      </p:sp>
      <p:sp>
        <p:nvSpPr>
          <p:cNvPr name="TextBox 8" id="8"/>
          <p:cNvSpPr txBox="true"/>
          <p:nvPr/>
        </p:nvSpPr>
        <p:spPr>
          <a:xfrm rot="0">
            <a:off x="1028700" y="7263919"/>
            <a:ext cx="13043636" cy="1163320"/>
          </a:xfrm>
          <a:prstGeom prst="rect">
            <a:avLst/>
          </a:prstGeom>
        </p:spPr>
        <p:txBody>
          <a:bodyPr anchor="t" rtlCol="false" tIns="0" lIns="0" bIns="0" rIns="0">
            <a:spAutoFit/>
          </a:bodyPr>
          <a:lstStyle/>
          <a:p>
            <a:pPr algn="l" marL="474981" indent="-237491" lvl="1">
              <a:lnSpc>
                <a:spcPts val="3080"/>
              </a:lnSpc>
              <a:buFont typeface="Arial"/>
              <a:buChar char="•"/>
            </a:pPr>
            <a:r>
              <a:rPr lang="en-US" sz="2200">
                <a:solidFill>
                  <a:srgbClr val="00694C"/>
                </a:solidFill>
                <a:latin typeface="Raleway Semi-Bold"/>
                <a:ea typeface="Raleway Semi-Bold"/>
                <a:cs typeface="Raleway Semi-Bold"/>
                <a:sym typeface="Raleway Semi-Bold"/>
              </a:rPr>
              <a:t>Unit Cost plays a critical role in determining profit margins.</a:t>
            </a:r>
          </a:p>
          <a:p>
            <a:pPr algn="l" marL="474981" indent="-237491" lvl="1">
              <a:lnSpc>
                <a:spcPts val="3080"/>
              </a:lnSpc>
              <a:buFont typeface="Arial"/>
              <a:buChar char="•"/>
            </a:pPr>
            <a:r>
              <a:rPr lang="en-US" sz="2200">
                <a:solidFill>
                  <a:srgbClr val="00694C"/>
                </a:solidFill>
                <a:latin typeface="Raleway Semi-Bold"/>
                <a:ea typeface="Raleway Semi-Bold"/>
                <a:cs typeface="Raleway Semi-Bold"/>
                <a:sym typeface="Raleway Semi-Bold"/>
              </a:rPr>
              <a:t>Reducing unit costs can enhance Profit Margins and Total Profit, emphasizing the need for cost management.</a:t>
            </a:r>
          </a:p>
        </p:txBody>
      </p:sp>
    </p:spTree>
  </p:cSld>
  <p:clrMapOvr>
    <a:masterClrMapping/>
  </p:clrMapOvr>
</p:sld>
</file>

<file path=ppt/slides/slide17.xml><?xml version="1.0" encoding="utf-8"?>
<p:sld xmlns:p="http://schemas.openxmlformats.org/presentationml/2006/main" xmlns:a="http://schemas.openxmlformats.org/drawingml/2006/main">
  <p:cSld>
    <p:bg>
      <p:bgPr>
        <a:solidFill>
          <a:srgbClr val="FBF6F1"/>
        </a:solidFill>
      </p:bgPr>
    </p:bg>
    <p:spTree>
      <p:nvGrpSpPr>
        <p:cNvPr id="1" name=""/>
        <p:cNvGrpSpPr/>
        <p:nvPr/>
      </p:nvGrpSpPr>
      <p:grpSpPr>
        <a:xfrm>
          <a:off x="0" y="0"/>
          <a:ext cx="0" cy="0"/>
          <a:chOff x="0" y="0"/>
          <a:chExt cx="0" cy="0"/>
        </a:xfrm>
      </p:grpSpPr>
      <p:sp>
        <p:nvSpPr>
          <p:cNvPr name="TextBox 2" id="2"/>
          <p:cNvSpPr txBox="true"/>
          <p:nvPr/>
        </p:nvSpPr>
        <p:spPr>
          <a:xfrm rot="0">
            <a:off x="1028700" y="1280285"/>
            <a:ext cx="14815483" cy="1820545"/>
          </a:xfrm>
          <a:prstGeom prst="rect">
            <a:avLst/>
          </a:prstGeom>
        </p:spPr>
        <p:txBody>
          <a:bodyPr anchor="t" rtlCol="false" tIns="0" lIns="0" bIns="0" rIns="0">
            <a:spAutoFit/>
          </a:bodyPr>
          <a:lstStyle/>
          <a:p>
            <a:pPr algn="l" marL="556080" indent="-278040" lvl="1">
              <a:lnSpc>
                <a:spcPts val="3605"/>
              </a:lnSpc>
              <a:buFont typeface="Arial"/>
              <a:buChar char="•"/>
            </a:pPr>
            <a:r>
              <a:rPr lang="en-US" sz="2575">
                <a:solidFill>
                  <a:srgbClr val="00694C"/>
                </a:solidFill>
                <a:latin typeface="Raleway Semi-Bold"/>
                <a:ea typeface="Raleway Semi-Bold"/>
                <a:cs typeface="Raleway Semi-Bold"/>
                <a:sym typeface="Raleway Semi-Bold"/>
              </a:rPr>
              <a:t>Strong correlations between Total Revenue and Total Profit underscore the importance of revenue generation strategies.</a:t>
            </a:r>
          </a:p>
          <a:p>
            <a:pPr algn="l" marL="556080" indent="-278040" lvl="1">
              <a:lnSpc>
                <a:spcPts val="3605"/>
              </a:lnSpc>
              <a:buFont typeface="Arial"/>
              <a:buChar char="•"/>
            </a:pPr>
            <a:r>
              <a:rPr lang="en-US" sz="2575">
                <a:solidFill>
                  <a:srgbClr val="00694C"/>
                </a:solidFill>
                <a:latin typeface="Raleway Semi-Bold"/>
                <a:ea typeface="Raleway Semi-Bold"/>
                <a:cs typeface="Raleway Semi-Bold"/>
                <a:sym typeface="Raleway Semi-Bold"/>
              </a:rPr>
              <a:t>Negative correlation between Unit Cost and Profit Margin indicates cost efficiency as a key area for improving profitability.</a:t>
            </a:r>
          </a:p>
        </p:txBody>
      </p:sp>
      <p:sp>
        <p:nvSpPr>
          <p:cNvPr name="TextBox 3" id="3"/>
          <p:cNvSpPr txBox="true"/>
          <p:nvPr/>
        </p:nvSpPr>
        <p:spPr>
          <a:xfrm rot="0">
            <a:off x="631870" y="612902"/>
            <a:ext cx="12764408" cy="509285"/>
          </a:xfrm>
          <a:prstGeom prst="rect">
            <a:avLst/>
          </a:prstGeom>
        </p:spPr>
        <p:txBody>
          <a:bodyPr anchor="t" rtlCol="false" tIns="0" lIns="0" bIns="0" rIns="0">
            <a:spAutoFit/>
          </a:bodyPr>
          <a:lstStyle/>
          <a:p>
            <a:pPr algn="l">
              <a:lnSpc>
                <a:spcPts val="3682"/>
              </a:lnSpc>
            </a:pPr>
            <a:r>
              <a:rPr lang="en-US" sz="4091" spc="-188">
                <a:solidFill>
                  <a:srgbClr val="00694C"/>
                </a:solidFill>
                <a:latin typeface="Raleway Medium"/>
                <a:ea typeface="Raleway Medium"/>
                <a:cs typeface="Raleway Medium"/>
                <a:sym typeface="Raleway Medium"/>
              </a:rPr>
              <a:t>4.   Correlation Insights:</a:t>
            </a:r>
          </a:p>
        </p:txBody>
      </p:sp>
      <p:sp>
        <p:nvSpPr>
          <p:cNvPr name="TextBox 4" id="4"/>
          <p:cNvSpPr txBox="true"/>
          <p:nvPr/>
        </p:nvSpPr>
        <p:spPr>
          <a:xfrm rot="0">
            <a:off x="650920" y="3434205"/>
            <a:ext cx="12764408" cy="509285"/>
          </a:xfrm>
          <a:prstGeom prst="rect">
            <a:avLst/>
          </a:prstGeom>
        </p:spPr>
        <p:txBody>
          <a:bodyPr anchor="t" rtlCol="false" tIns="0" lIns="0" bIns="0" rIns="0">
            <a:spAutoFit/>
          </a:bodyPr>
          <a:lstStyle/>
          <a:p>
            <a:pPr algn="l">
              <a:lnSpc>
                <a:spcPts val="3682"/>
              </a:lnSpc>
            </a:pPr>
            <a:r>
              <a:rPr lang="en-US" sz="4091" spc="-188">
                <a:solidFill>
                  <a:srgbClr val="00694C"/>
                </a:solidFill>
                <a:latin typeface="Raleway Medium"/>
                <a:ea typeface="Raleway Medium"/>
                <a:cs typeface="Raleway Medium"/>
                <a:sym typeface="Raleway Medium"/>
              </a:rPr>
              <a:t>5.    Recommendations for Action:</a:t>
            </a:r>
          </a:p>
        </p:txBody>
      </p:sp>
      <p:sp>
        <p:nvSpPr>
          <p:cNvPr name="TextBox 5" id="5"/>
          <p:cNvSpPr txBox="true"/>
          <p:nvPr/>
        </p:nvSpPr>
        <p:spPr>
          <a:xfrm rot="0">
            <a:off x="1028700" y="4136399"/>
            <a:ext cx="17002811" cy="2710267"/>
          </a:xfrm>
          <a:prstGeom prst="rect">
            <a:avLst/>
          </a:prstGeom>
        </p:spPr>
        <p:txBody>
          <a:bodyPr anchor="t" rtlCol="false" tIns="0" lIns="0" bIns="0" rIns="0">
            <a:spAutoFit/>
          </a:bodyPr>
          <a:lstStyle/>
          <a:p>
            <a:pPr algn="l" marL="492903" indent="-246452" lvl="1">
              <a:lnSpc>
                <a:spcPts val="3629"/>
              </a:lnSpc>
              <a:buFont typeface="Arial"/>
              <a:buChar char="•"/>
            </a:pPr>
            <a:r>
              <a:rPr lang="en-US" sz="2283">
                <a:solidFill>
                  <a:srgbClr val="00694C"/>
                </a:solidFill>
                <a:latin typeface="Raleway Semi-Bold"/>
                <a:ea typeface="Raleway Semi-Bold"/>
                <a:cs typeface="Raleway Semi-Bold"/>
                <a:sym typeface="Raleway Semi-Bold"/>
              </a:rPr>
              <a:t>Focus on High-Growth Regions: Target marketing efforts and resources towards regions with the highest sales potential.</a:t>
            </a:r>
          </a:p>
          <a:p>
            <a:pPr algn="l" marL="492903" indent="-246452" lvl="1">
              <a:lnSpc>
                <a:spcPts val="3629"/>
              </a:lnSpc>
              <a:buFont typeface="Arial"/>
              <a:buChar char="•"/>
            </a:pPr>
            <a:r>
              <a:rPr lang="en-US" sz="2283">
                <a:solidFill>
                  <a:srgbClr val="00694C"/>
                </a:solidFill>
                <a:latin typeface="Raleway Semi-Bold"/>
                <a:ea typeface="Raleway Semi-Bold"/>
                <a:cs typeface="Raleway Semi-Bold"/>
                <a:sym typeface="Raleway Semi-Bold"/>
              </a:rPr>
              <a:t>Product Portfolio Optimization: Invest in and promote items with higher profit margins.</a:t>
            </a:r>
          </a:p>
          <a:p>
            <a:pPr algn="l" marL="492903" indent="-246452" lvl="1">
              <a:lnSpc>
                <a:spcPts val="3629"/>
              </a:lnSpc>
              <a:buFont typeface="Arial"/>
              <a:buChar char="•"/>
            </a:pPr>
            <a:r>
              <a:rPr lang="en-US" sz="2283">
                <a:solidFill>
                  <a:srgbClr val="00694C"/>
                </a:solidFill>
                <a:latin typeface="Raleway Semi-Bold"/>
                <a:ea typeface="Raleway Semi-Bold"/>
                <a:cs typeface="Raleway Semi-Bold"/>
                <a:sym typeface="Raleway Semi-Bold"/>
              </a:rPr>
              <a:t>Cost Management Strategies: Implement measures to reduce unit costs and improve operational efficiency.</a:t>
            </a:r>
          </a:p>
          <a:p>
            <a:pPr algn="l" marL="492903" indent="-246452" lvl="1">
              <a:lnSpc>
                <a:spcPts val="3629"/>
              </a:lnSpc>
              <a:buFont typeface="Arial"/>
              <a:buChar char="•"/>
            </a:pPr>
            <a:r>
              <a:rPr lang="en-US" sz="2283">
                <a:solidFill>
                  <a:srgbClr val="00694C"/>
                </a:solidFill>
                <a:latin typeface="Raleway Semi-Bold"/>
                <a:ea typeface="Raleway Semi-Bold"/>
                <a:cs typeface="Raleway Semi-Bold"/>
                <a:sym typeface="Raleway Semi-Bold"/>
              </a:rPr>
              <a:t>Dynamic Pricing Strategies: Adjust pricing strategies to maximize revenue per unit sold.</a:t>
            </a:r>
          </a:p>
          <a:p>
            <a:pPr algn="l">
              <a:lnSpc>
                <a:spcPts val="3629"/>
              </a:lnSpc>
            </a:pPr>
          </a:p>
        </p:txBody>
      </p:sp>
      <p:sp>
        <p:nvSpPr>
          <p:cNvPr name="TextBox 6" id="6"/>
          <p:cNvSpPr txBox="true"/>
          <p:nvPr/>
        </p:nvSpPr>
        <p:spPr>
          <a:xfrm rot="0">
            <a:off x="650920" y="6794443"/>
            <a:ext cx="12764408" cy="509285"/>
          </a:xfrm>
          <a:prstGeom prst="rect">
            <a:avLst/>
          </a:prstGeom>
        </p:spPr>
        <p:txBody>
          <a:bodyPr anchor="t" rtlCol="false" tIns="0" lIns="0" bIns="0" rIns="0">
            <a:spAutoFit/>
          </a:bodyPr>
          <a:lstStyle/>
          <a:p>
            <a:pPr algn="l">
              <a:lnSpc>
                <a:spcPts val="3682"/>
              </a:lnSpc>
            </a:pPr>
            <a:r>
              <a:rPr lang="en-US" sz="4091" spc="-188">
                <a:solidFill>
                  <a:srgbClr val="00694C"/>
                </a:solidFill>
                <a:latin typeface="Raleway Medium"/>
                <a:ea typeface="Raleway Medium"/>
                <a:cs typeface="Raleway Medium"/>
                <a:sym typeface="Raleway Medium"/>
              </a:rPr>
              <a:t>6.   Future Analysis:</a:t>
            </a:r>
          </a:p>
        </p:txBody>
      </p:sp>
      <p:sp>
        <p:nvSpPr>
          <p:cNvPr name="TextBox 7" id="7"/>
          <p:cNvSpPr txBox="true"/>
          <p:nvPr/>
        </p:nvSpPr>
        <p:spPr>
          <a:xfrm rot="0">
            <a:off x="1028700" y="7603821"/>
            <a:ext cx="13832626" cy="1654479"/>
          </a:xfrm>
          <a:prstGeom prst="rect">
            <a:avLst/>
          </a:prstGeom>
        </p:spPr>
        <p:txBody>
          <a:bodyPr anchor="t" rtlCol="false" tIns="0" lIns="0" bIns="0" rIns="0">
            <a:spAutoFit/>
          </a:bodyPr>
          <a:lstStyle/>
          <a:p>
            <a:pPr algn="l" marL="503712" indent="-251856" lvl="1">
              <a:lnSpc>
                <a:spcPts val="3266"/>
              </a:lnSpc>
              <a:buFont typeface="Arial"/>
              <a:buChar char="•"/>
            </a:pPr>
            <a:r>
              <a:rPr lang="en-US" sz="2333">
                <a:solidFill>
                  <a:srgbClr val="00694C"/>
                </a:solidFill>
                <a:latin typeface="Raleway Semi-Bold"/>
                <a:ea typeface="Raleway Semi-Bold"/>
                <a:cs typeface="Raleway Semi-Bold"/>
                <a:sym typeface="Raleway Semi-Bold"/>
              </a:rPr>
              <a:t>Continued data analysis and monitoring to adapt to changing market trends and customer preferences.</a:t>
            </a:r>
          </a:p>
          <a:p>
            <a:pPr algn="l" marL="503712" indent="-251856" lvl="1">
              <a:lnSpc>
                <a:spcPts val="3266"/>
              </a:lnSpc>
              <a:buFont typeface="Arial"/>
              <a:buChar char="•"/>
            </a:pPr>
            <a:r>
              <a:rPr lang="en-US" sz="2333">
                <a:solidFill>
                  <a:srgbClr val="00694C"/>
                </a:solidFill>
                <a:latin typeface="Raleway Semi-Bold"/>
                <a:ea typeface="Raleway Semi-Bold"/>
                <a:cs typeface="Raleway Semi-Bold"/>
                <a:sym typeface="Raleway Semi-Bold"/>
              </a:rPr>
              <a:t>Use advanced predictive analytics to forecast sales and optimize supply chain operations.</a:t>
            </a:r>
          </a:p>
          <a:p>
            <a:pPr algn="l">
              <a:lnSpc>
                <a:spcPts val="3266"/>
              </a:lnSpc>
            </a:pPr>
          </a:p>
        </p:txBody>
      </p:sp>
    </p:spTree>
  </p:cSld>
  <p:clrMapOvr>
    <a:masterClrMapping/>
  </p:clrMapOvr>
</p:sld>
</file>

<file path=ppt/slides/slide18.xml><?xml version="1.0" encoding="utf-8"?>
<p:sld xmlns:p="http://schemas.openxmlformats.org/presentationml/2006/main" xmlns:a="http://schemas.openxmlformats.org/drawingml/2006/main">
  <p:cSld>
    <p:bg>
      <p:bgPr>
        <a:solidFill>
          <a:srgbClr val="FBF6F1"/>
        </a:solidFill>
      </p:bgPr>
    </p:bg>
    <p:spTree>
      <p:nvGrpSpPr>
        <p:cNvPr id="1" name=""/>
        <p:cNvGrpSpPr/>
        <p:nvPr/>
      </p:nvGrpSpPr>
      <p:grpSpPr>
        <a:xfrm>
          <a:off x="0" y="0"/>
          <a:ext cx="0" cy="0"/>
          <a:chOff x="0" y="0"/>
          <a:chExt cx="0" cy="0"/>
        </a:xfrm>
      </p:grpSpPr>
      <p:sp>
        <p:nvSpPr>
          <p:cNvPr name="TextBox 2" id="2"/>
          <p:cNvSpPr txBox="true"/>
          <p:nvPr/>
        </p:nvSpPr>
        <p:spPr>
          <a:xfrm rot="0">
            <a:off x="1028700" y="2032316"/>
            <a:ext cx="14779387" cy="6079494"/>
          </a:xfrm>
          <a:prstGeom prst="rect">
            <a:avLst/>
          </a:prstGeom>
        </p:spPr>
        <p:txBody>
          <a:bodyPr anchor="t" rtlCol="false" tIns="0" lIns="0" bIns="0" rIns="0">
            <a:spAutoFit/>
          </a:bodyPr>
          <a:lstStyle/>
          <a:p>
            <a:pPr algn="l" marL="883414" indent="-441707" lvl="1">
              <a:lnSpc>
                <a:spcPts val="6915"/>
              </a:lnSpc>
              <a:buFont typeface="Arial"/>
              <a:buChar char="•"/>
            </a:pPr>
            <a:r>
              <a:rPr lang="en-US" sz="4091">
                <a:solidFill>
                  <a:srgbClr val="00694C"/>
                </a:solidFill>
                <a:latin typeface="Raleway Medium"/>
                <a:ea typeface="Raleway Medium"/>
                <a:cs typeface="Raleway Medium"/>
                <a:sym typeface="Raleway Medium"/>
              </a:rPr>
              <a:t>The data-driven insights from this analysis provide a solid foundation for making informed decisions to drive Amazon's sales and profitability.</a:t>
            </a:r>
          </a:p>
          <a:p>
            <a:pPr algn="l" marL="883414" indent="-441707" lvl="1">
              <a:lnSpc>
                <a:spcPts val="6915"/>
              </a:lnSpc>
              <a:buFont typeface="Arial"/>
              <a:buChar char="•"/>
            </a:pPr>
            <a:r>
              <a:rPr lang="en-US" sz="4091">
                <a:solidFill>
                  <a:srgbClr val="00694C"/>
                </a:solidFill>
                <a:latin typeface="Raleway Medium"/>
                <a:ea typeface="Raleway Medium"/>
                <a:cs typeface="Raleway Medium"/>
                <a:sym typeface="Raleway Medium"/>
              </a:rPr>
              <a:t>By leveraging these insights, Amazon can enhance its competitive edge, meet customer demands more effectively, and achieve sustained growth.</a:t>
            </a:r>
          </a:p>
          <a:p>
            <a:pPr algn="l">
              <a:lnSpc>
                <a:spcPts val="6915"/>
              </a:lnSpc>
            </a:pPr>
          </a:p>
        </p:txBody>
      </p:sp>
      <p:sp>
        <p:nvSpPr>
          <p:cNvPr name="TextBox 3" id="3"/>
          <p:cNvSpPr txBox="true"/>
          <p:nvPr/>
        </p:nvSpPr>
        <p:spPr>
          <a:xfrm rot="0">
            <a:off x="660445" y="638175"/>
            <a:ext cx="8752518" cy="1000126"/>
          </a:xfrm>
          <a:prstGeom prst="rect">
            <a:avLst/>
          </a:prstGeom>
        </p:spPr>
        <p:txBody>
          <a:bodyPr anchor="t" rtlCol="false" tIns="0" lIns="0" bIns="0" rIns="0">
            <a:spAutoFit/>
          </a:bodyPr>
          <a:lstStyle/>
          <a:p>
            <a:pPr algn="l" marL="0" indent="0" lvl="1">
              <a:lnSpc>
                <a:spcPts val="7200"/>
              </a:lnSpc>
            </a:pPr>
            <a:r>
              <a:rPr lang="en-US" sz="8000" spc="-368">
                <a:solidFill>
                  <a:srgbClr val="00694C"/>
                </a:solidFill>
                <a:latin typeface="Raleway Medium"/>
                <a:ea typeface="Raleway Medium"/>
                <a:cs typeface="Raleway Medium"/>
                <a:sym typeface="Raleway Medium"/>
              </a:rPr>
              <a:t>Closing Statement:</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FBF6F1"/>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923791" y="-783256"/>
            <a:ext cx="11853512" cy="11853512"/>
          </a:xfrm>
          <a:custGeom>
            <a:avLst/>
            <a:gdLst/>
            <a:ahLst/>
            <a:cxnLst/>
            <a:rect r="r" b="b" t="t" l="l"/>
            <a:pathLst>
              <a:path h="11853512" w="11853512">
                <a:moveTo>
                  <a:pt x="0" y="0"/>
                </a:moveTo>
                <a:lnTo>
                  <a:pt x="11853513" y="0"/>
                </a:lnTo>
                <a:lnTo>
                  <a:pt x="11853513" y="11853512"/>
                </a:lnTo>
                <a:lnTo>
                  <a:pt x="0" y="1185351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1139272" y="967824"/>
            <a:ext cx="6929565" cy="8160851"/>
          </a:xfrm>
          <a:custGeom>
            <a:avLst/>
            <a:gdLst/>
            <a:ahLst/>
            <a:cxnLst/>
            <a:rect r="r" b="b" t="t" l="l"/>
            <a:pathLst>
              <a:path h="8160851" w="6929565">
                <a:moveTo>
                  <a:pt x="0" y="0"/>
                </a:moveTo>
                <a:lnTo>
                  <a:pt x="6929565" y="0"/>
                </a:lnTo>
                <a:lnTo>
                  <a:pt x="6929565" y="8160852"/>
                </a:lnTo>
                <a:lnTo>
                  <a:pt x="0" y="8160852"/>
                </a:lnTo>
                <a:lnTo>
                  <a:pt x="0" y="0"/>
                </a:lnTo>
                <a:close/>
              </a:path>
            </a:pathLst>
          </a:custGeom>
          <a:blipFill>
            <a:blip r:embed="rId4"/>
            <a:stretch>
              <a:fillRect l="0" t="0" r="0" b="0"/>
            </a:stretch>
          </a:blipFill>
        </p:spPr>
      </p:sp>
      <p:sp>
        <p:nvSpPr>
          <p:cNvPr name="TextBox 4" id="4"/>
          <p:cNvSpPr txBox="true"/>
          <p:nvPr/>
        </p:nvSpPr>
        <p:spPr>
          <a:xfrm rot="0">
            <a:off x="1219200" y="2646761"/>
            <a:ext cx="8144502" cy="5212553"/>
          </a:xfrm>
          <a:prstGeom prst="rect">
            <a:avLst/>
          </a:prstGeom>
        </p:spPr>
        <p:txBody>
          <a:bodyPr anchor="t" rtlCol="false" tIns="0" lIns="0" bIns="0" rIns="0">
            <a:spAutoFit/>
          </a:bodyPr>
          <a:lstStyle/>
          <a:p>
            <a:pPr algn="l" marL="0" indent="0" lvl="1">
              <a:lnSpc>
                <a:spcPts val="13331"/>
              </a:lnSpc>
            </a:pPr>
            <a:r>
              <a:rPr lang="en-US" sz="14812" spc="-681">
                <a:solidFill>
                  <a:srgbClr val="00694C"/>
                </a:solidFill>
                <a:latin typeface="Raleway Medium"/>
                <a:ea typeface="Raleway Medium"/>
                <a:cs typeface="Raleway Medium"/>
                <a:sym typeface="Raleway Medium"/>
              </a:rPr>
              <a:t>Thank you very much!</a:t>
            </a:r>
          </a:p>
        </p:txBody>
      </p:sp>
      <p:sp>
        <p:nvSpPr>
          <p:cNvPr name="TextBox 5" id="5"/>
          <p:cNvSpPr txBox="true"/>
          <p:nvPr/>
        </p:nvSpPr>
        <p:spPr>
          <a:xfrm rot="0">
            <a:off x="815952" y="8280350"/>
            <a:ext cx="10113770" cy="418011"/>
          </a:xfrm>
          <a:prstGeom prst="rect">
            <a:avLst/>
          </a:prstGeom>
        </p:spPr>
        <p:txBody>
          <a:bodyPr anchor="t" rtlCol="false" tIns="0" lIns="0" bIns="0" rIns="0">
            <a:spAutoFit/>
          </a:bodyPr>
          <a:lstStyle/>
          <a:p>
            <a:pPr algn="l" marL="0" indent="0" lvl="1">
              <a:lnSpc>
                <a:spcPts val="2974"/>
              </a:lnSpc>
            </a:pPr>
            <a:r>
              <a:rPr lang="en-US" sz="3305" spc="-152">
                <a:solidFill>
                  <a:srgbClr val="00694C"/>
                </a:solidFill>
                <a:latin typeface="Raleway Medium"/>
                <a:ea typeface="Raleway Medium"/>
                <a:cs typeface="Raleway Medium"/>
                <a:sym typeface="Raleway Medium"/>
              </a:rPr>
              <a:t>Presented by Mallula Ganesh</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A9DFD0"/>
        </a:solidFill>
      </p:bgPr>
    </p:bg>
    <p:spTree>
      <p:nvGrpSpPr>
        <p:cNvPr id="1" name=""/>
        <p:cNvGrpSpPr/>
        <p:nvPr/>
      </p:nvGrpSpPr>
      <p:grpSpPr>
        <a:xfrm>
          <a:off x="0" y="0"/>
          <a:ext cx="0" cy="0"/>
          <a:chOff x="0" y="0"/>
          <a:chExt cx="0" cy="0"/>
        </a:xfrm>
      </p:grpSpPr>
      <p:sp>
        <p:nvSpPr>
          <p:cNvPr name="Freeform 2" id="2"/>
          <p:cNvSpPr/>
          <p:nvPr/>
        </p:nvSpPr>
        <p:spPr>
          <a:xfrm flipH="false" flipV="false" rot="0">
            <a:off x="10665202" y="2204449"/>
            <a:ext cx="6594098" cy="5396549"/>
          </a:xfrm>
          <a:custGeom>
            <a:avLst/>
            <a:gdLst/>
            <a:ahLst/>
            <a:cxnLst/>
            <a:rect r="r" b="b" t="t" l="l"/>
            <a:pathLst>
              <a:path h="5396549" w="6594098">
                <a:moveTo>
                  <a:pt x="0" y="0"/>
                </a:moveTo>
                <a:lnTo>
                  <a:pt x="6594098" y="0"/>
                </a:lnTo>
                <a:lnTo>
                  <a:pt x="6594098" y="5396549"/>
                </a:lnTo>
                <a:lnTo>
                  <a:pt x="0" y="5396549"/>
                </a:lnTo>
                <a:lnTo>
                  <a:pt x="0" y="0"/>
                </a:lnTo>
                <a:close/>
              </a:path>
            </a:pathLst>
          </a:custGeom>
          <a:blipFill>
            <a:blip r:embed="rId2"/>
            <a:stretch>
              <a:fillRect l="0" t="0" r="0" b="0"/>
            </a:stretch>
          </a:blipFill>
        </p:spPr>
      </p:sp>
      <p:sp>
        <p:nvSpPr>
          <p:cNvPr name="TextBox 3" id="3"/>
          <p:cNvSpPr txBox="true"/>
          <p:nvPr/>
        </p:nvSpPr>
        <p:spPr>
          <a:xfrm rot="0">
            <a:off x="328449" y="651804"/>
            <a:ext cx="7324353" cy="1152803"/>
          </a:xfrm>
          <a:prstGeom prst="rect">
            <a:avLst/>
          </a:prstGeom>
        </p:spPr>
        <p:txBody>
          <a:bodyPr anchor="t" rtlCol="false" tIns="0" lIns="0" bIns="0" rIns="0">
            <a:spAutoFit/>
          </a:bodyPr>
          <a:lstStyle/>
          <a:p>
            <a:pPr algn="l" marL="0" indent="0" lvl="1">
              <a:lnSpc>
                <a:spcPts val="8352"/>
              </a:lnSpc>
            </a:pPr>
            <a:r>
              <a:rPr lang="en-US" sz="9280" spc="-426">
                <a:solidFill>
                  <a:srgbClr val="00694C"/>
                </a:solidFill>
                <a:latin typeface="Raleway Medium"/>
                <a:ea typeface="Raleway Medium"/>
                <a:cs typeface="Raleway Medium"/>
                <a:sym typeface="Raleway Medium"/>
              </a:rPr>
              <a:t>Introduction</a:t>
            </a:r>
          </a:p>
        </p:txBody>
      </p:sp>
      <p:sp>
        <p:nvSpPr>
          <p:cNvPr name="TextBox 4" id="4"/>
          <p:cNvSpPr txBox="true"/>
          <p:nvPr/>
        </p:nvSpPr>
        <p:spPr>
          <a:xfrm rot="0">
            <a:off x="328449" y="2137774"/>
            <a:ext cx="9810681" cy="3005726"/>
          </a:xfrm>
          <a:prstGeom prst="rect">
            <a:avLst/>
          </a:prstGeom>
        </p:spPr>
        <p:txBody>
          <a:bodyPr anchor="t" rtlCol="false" tIns="0" lIns="0" bIns="0" rIns="0">
            <a:spAutoFit/>
          </a:bodyPr>
          <a:lstStyle/>
          <a:p>
            <a:pPr algn="l">
              <a:lnSpc>
                <a:spcPts val="3957"/>
              </a:lnSpc>
              <a:spcBef>
                <a:spcPct val="0"/>
              </a:spcBef>
            </a:pPr>
            <a:r>
              <a:rPr lang="en-US" sz="2826">
                <a:solidFill>
                  <a:srgbClr val="00694C"/>
                </a:solidFill>
                <a:latin typeface="Raleway Semi-Bold"/>
                <a:ea typeface="Raleway Semi-Bold"/>
                <a:cs typeface="Raleway Semi-Bold"/>
                <a:sym typeface="Raleway Semi-Bold"/>
              </a:rPr>
              <a:t>In today's highly competitive e-commerce landscape, understanding sales performance is crucial for driving growth and optimizing strategies. This presentation focuses on a comprehensive analysis of Amazon sales data, aiming to uncover valuable trends and insights that can inform business decisions.</a:t>
            </a:r>
          </a:p>
        </p:txBody>
      </p:sp>
      <p:sp>
        <p:nvSpPr>
          <p:cNvPr name="TextBox 5" id="5"/>
          <p:cNvSpPr txBox="true"/>
          <p:nvPr/>
        </p:nvSpPr>
        <p:spPr>
          <a:xfrm rot="0">
            <a:off x="328449" y="5676900"/>
            <a:ext cx="7080457" cy="1115377"/>
          </a:xfrm>
          <a:prstGeom prst="rect">
            <a:avLst/>
          </a:prstGeom>
        </p:spPr>
        <p:txBody>
          <a:bodyPr anchor="t" rtlCol="false" tIns="0" lIns="0" bIns="0" rIns="0">
            <a:spAutoFit/>
          </a:bodyPr>
          <a:lstStyle/>
          <a:p>
            <a:pPr algn="l" marL="0" indent="0" lvl="1">
              <a:lnSpc>
                <a:spcPts val="8074"/>
              </a:lnSpc>
            </a:pPr>
            <a:r>
              <a:rPr lang="en-US" sz="8971" spc="-412">
                <a:solidFill>
                  <a:srgbClr val="00694C"/>
                </a:solidFill>
                <a:latin typeface="Raleway Medium"/>
                <a:ea typeface="Raleway Medium"/>
                <a:cs typeface="Raleway Medium"/>
                <a:sym typeface="Raleway Medium"/>
              </a:rPr>
              <a:t>Objectives:</a:t>
            </a:r>
          </a:p>
        </p:txBody>
      </p:sp>
      <p:sp>
        <p:nvSpPr>
          <p:cNvPr name="TextBox 6" id="6"/>
          <p:cNvSpPr txBox="true"/>
          <p:nvPr/>
        </p:nvSpPr>
        <p:spPr>
          <a:xfrm rot="0">
            <a:off x="0" y="7011352"/>
            <a:ext cx="11235317" cy="2670210"/>
          </a:xfrm>
          <a:prstGeom prst="rect">
            <a:avLst/>
          </a:prstGeom>
        </p:spPr>
        <p:txBody>
          <a:bodyPr anchor="t" rtlCol="false" tIns="0" lIns="0" bIns="0" rIns="0">
            <a:spAutoFit/>
          </a:bodyPr>
          <a:lstStyle/>
          <a:p>
            <a:pPr algn="l" marL="651975" indent="-325987" lvl="1">
              <a:lnSpc>
                <a:spcPts val="4227"/>
              </a:lnSpc>
              <a:buFont typeface="Arial"/>
              <a:buChar char="•"/>
            </a:pPr>
            <a:r>
              <a:rPr lang="en-US" sz="3019">
                <a:solidFill>
                  <a:srgbClr val="00694C"/>
                </a:solidFill>
                <a:latin typeface="Raleway Semi-Bold"/>
                <a:ea typeface="Raleway Semi-Bold"/>
                <a:cs typeface="Raleway Semi-Bold"/>
                <a:sym typeface="Raleway Semi-Bold"/>
              </a:rPr>
              <a:t>To analyze sales patterns and identify key trends.</a:t>
            </a:r>
          </a:p>
          <a:p>
            <a:pPr algn="l" marL="651975" indent="-325987" lvl="1">
              <a:lnSpc>
                <a:spcPts val="4227"/>
              </a:lnSpc>
              <a:buFont typeface="Arial"/>
              <a:buChar char="•"/>
            </a:pPr>
            <a:r>
              <a:rPr lang="en-US" sz="3019">
                <a:solidFill>
                  <a:srgbClr val="00694C"/>
                </a:solidFill>
                <a:latin typeface="Raleway Semi-Bold"/>
                <a:ea typeface="Raleway Semi-Bold"/>
                <a:cs typeface="Raleway Semi-Bold"/>
                <a:sym typeface="Raleway Semi-Bold"/>
              </a:rPr>
              <a:t>To understand the factors influencing sales performance.</a:t>
            </a:r>
          </a:p>
          <a:p>
            <a:pPr algn="l" marL="651975" indent="-325987" lvl="1">
              <a:lnSpc>
                <a:spcPts val="4227"/>
              </a:lnSpc>
              <a:spcBef>
                <a:spcPct val="0"/>
              </a:spcBef>
              <a:buFont typeface="Arial"/>
              <a:buChar char="•"/>
            </a:pPr>
            <a:r>
              <a:rPr lang="en-US" sz="3019">
                <a:solidFill>
                  <a:srgbClr val="00694C"/>
                </a:solidFill>
                <a:latin typeface="Raleway Semi-Bold"/>
                <a:ea typeface="Raleway Semi-Bold"/>
                <a:cs typeface="Raleway Semi-Bold"/>
                <a:sym typeface="Raleway Semi-Bold"/>
              </a:rPr>
              <a:t>To provide actionable insights for improving sales strategies.</a:t>
            </a:r>
          </a:p>
          <a:p>
            <a:pPr algn="l">
              <a:lnSpc>
                <a:spcPts val="4227"/>
              </a:lnSpc>
              <a:spcBef>
                <a:spcPct val="0"/>
              </a:spcBef>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A9DFD0"/>
        </a:solidFill>
      </p:bgPr>
    </p:bg>
    <p:spTree>
      <p:nvGrpSpPr>
        <p:cNvPr id="1" name=""/>
        <p:cNvGrpSpPr/>
        <p:nvPr/>
      </p:nvGrpSpPr>
      <p:grpSpPr>
        <a:xfrm>
          <a:off x="0" y="0"/>
          <a:ext cx="0" cy="0"/>
          <a:chOff x="0" y="0"/>
          <a:chExt cx="0" cy="0"/>
        </a:xfrm>
      </p:grpSpPr>
      <p:sp>
        <p:nvSpPr>
          <p:cNvPr name="Freeform 2" id="2"/>
          <p:cNvSpPr/>
          <p:nvPr/>
        </p:nvSpPr>
        <p:spPr>
          <a:xfrm flipH="false" flipV="false" rot="0">
            <a:off x="15649037" y="8361987"/>
            <a:ext cx="5277926" cy="4404669"/>
          </a:xfrm>
          <a:custGeom>
            <a:avLst/>
            <a:gdLst/>
            <a:ahLst/>
            <a:cxnLst/>
            <a:rect r="r" b="b" t="t" l="l"/>
            <a:pathLst>
              <a:path h="4404669" w="5277926">
                <a:moveTo>
                  <a:pt x="0" y="0"/>
                </a:moveTo>
                <a:lnTo>
                  <a:pt x="5277926" y="0"/>
                </a:lnTo>
                <a:lnTo>
                  <a:pt x="5277926" y="4404669"/>
                </a:lnTo>
                <a:lnTo>
                  <a:pt x="0" y="440466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3" id="3"/>
          <p:cNvSpPr/>
          <p:nvPr/>
        </p:nvSpPr>
        <p:spPr>
          <a:xfrm flipH="false" flipV="false" rot="0">
            <a:off x="-2999101" y="-3196170"/>
            <a:ext cx="4661953" cy="4748285"/>
          </a:xfrm>
          <a:custGeom>
            <a:avLst/>
            <a:gdLst/>
            <a:ahLst/>
            <a:cxnLst/>
            <a:rect r="r" b="b" t="t" l="l"/>
            <a:pathLst>
              <a:path h="4748285" w="4661953">
                <a:moveTo>
                  <a:pt x="0" y="0"/>
                </a:moveTo>
                <a:lnTo>
                  <a:pt x="4661953" y="0"/>
                </a:lnTo>
                <a:lnTo>
                  <a:pt x="4661953" y="4748285"/>
                </a:lnTo>
                <a:lnTo>
                  <a:pt x="0" y="474828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a:ln cap="sq">
            <a:noFill/>
            <a:prstDash val="solid"/>
            <a:miter/>
          </a:ln>
        </p:spPr>
      </p:sp>
      <p:sp>
        <p:nvSpPr>
          <p:cNvPr name="Freeform 4" id="4"/>
          <p:cNvSpPr/>
          <p:nvPr/>
        </p:nvSpPr>
        <p:spPr>
          <a:xfrm flipH="false" flipV="false" rot="0">
            <a:off x="12042120" y="596385"/>
            <a:ext cx="3606917" cy="5070901"/>
          </a:xfrm>
          <a:custGeom>
            <a:avLst/>
            <a:gdLst/>
            <a:ahLst/>
            <a:cxnLst/>
            <a:rect r="r" b="b" t="t" l="l"/>
            <a:pathLst>
              <a:path h="5070901" w="3606917">
                <a:moveTo>
                  <a:pt x="0" y="0"/>
                </a:moveTo>
                <a:lnTo>
                  <a:pt x="3606917" y="0"/>
                </a:lnTo>
                <a:lnTo>
                  <a:pt x="3606917" y="5070901"/>
                </a:lnTo>
                <a:lnTo>
                  <a:pt x="0" y="5070901"/>
                </a:lnTo>
                <a:lnTo>
                  <a:pt x="0" y="0"/>
                </a:lnTo>
                <a:close/>
              </a:path>
            </a:pathLst>
          </a:custGeom>
          <a:blipFill>
            <a:blip r:embed="rId6"/>
            <a:stretch>
              <a:fillRect l="0" t="0" r="0" b="0"/>
            </a:stretch>
          </a:blipFill>
        </p:spPr>
      </p:sp>
      <p:sp>
        <p:nvSpPr>
          <p:cNvPr name="TextBox 5" id="5"/>
          <p:cNvSpPr txBox="true"/>
          <p:nvPr/>
        </p:nvSpPr>
        <p:spPr>
          <a:xfrm rot="0">
            <a:off x="564717" y="1082976"/>
            <a:ext cx="7280853" cy="935755"/>
          </a:xfrm>
          <a:prstGeom prst="rect">
            <a:avLst/>
          </a:prstGeom>
        </p:spPr>
        <p:txBody>
          <a:bodyPr anchor="t" rtlCol="false" tIns="0" lIns="0" bIns="0" rIns="0">
            <a:spAutoFit/>
          </a:bodyPr>
          <a:lstStyle/>
          <a:p>
            <a:pPr algn="ctr" marL="0" indent="0" lvl="1">
              <a:lnSpc>
                <a:spcPts val="6728"/>
              </a:lnSpc>
            </a:pPr>
            <a:r>
              <a:rPr lang="en-US" sz="7475" spc="-343">
                <a:solidFill>
                  <a:srgbClr val="00694C"/>
                </a:solidFill>
                <a:latin typeface="Raleway Medium"/>
                <a:ea typeface="Raleway Medium"/>
                <a:cs typeface="Raleway Medium"/>
                <a:sym typeface="Raleway Medium"/>
              </a:rPr>
              <a:t>Scope of Analysis:</a:t>
            </a:r>
          </a:p>
        </p:txBody>
      </p:sp>
      <p:sp>
        <p:nvSpPr>
          <p:cNvPr name="TextBox 6" id="6"/>
          <p:cNvSpPr txBox="true"/>
          <p:nvPr/>
        </p:nvSpPr>
        <p:spPr>
          <a:xfrm rot="0">
            <a:off x="564717" y="2221657"/>
            <a:ext cx="13430793" cy="2262949"/>
          </a:xfrm>
          <a:prstGeom prst="rect">
            <a:avLst/>
          </a:prstGeom>
        </p:spPr>
        <p:txBody>
          <a:bodyPr anchor="t" rtlCol="false" tIns="0" lIns="0" bIns="0" rIns="0">
            <a:spAutoFit/>
          </a:bodyPr>
          <a:lstStyle/>
          <a:p>
            <a:pPr algn="l" marL="549989" indent="-274994" lvl="1">
              <a:lnSpc>
                <a:spcPts val="3566"/>
              </a:lnSpc>
              <a:buFont typeface="Arial"/>
              <a:buChar char="•"/>
            </a:pPr>
            <a:r>
              <a:rPr lang="en-US" sz="2547">
                <a:solidFill>
                  <a:srgbClr val="00694C"/>
                </a:solidFill>
                <a:latin typeface="Raleway Semi-Bold"/>
                <a:ea typeface="Raleway Semi-Bold"/>
                <a:cs typeface="Raleway Semi-Bold"/>
                <a:sym typeface="Raleway Semi-Bold"/>
              </a:rPr>
              <a:t>Sales volume and revenue trends over time.</a:t>
            </a:r>
          </a:p>
          <a:p>
            <a:pPr algn="l" marL="549989" indent="-274994" lvl="1">
              <a:lnSpc>
                <a:spcPts val="3566"/>
              </a:lnSpc>
              <a:buFont typeface="Arial"/>
              <a:buChar char="•"/>
            </a:pPr>
            <a:r>
              <a:rPr lang="en-US" sz="2547">
                <a:solidFill>
                  <a:srgbClr val="00694C"/>
                </a:solidFill>
                <a:latin typeface="Raleway Semi-Bold"/>
                <a:ea typeface="Raleway Semi-Bold"/>
                <a:cs typeface="Raleway Semi-Bold"/>
                <a:sym typeface="Raleway Semi-Bold"/>
              </a:rPr>
              <a:t>Product category performance.</a:t>
            </a:r>
          </a:p>
          <a:p>
            <a:pPr algn="l" marL="549989" indent="-274994" lvl="1">
              <a:lnSpc>
                <a:spcPts val="3566"/>
              </a:lnSpc>
              <a:buFont typeface="Arial"/>
              <a:buChar char="•"/>
            </a:pPr>
            <a:r>
              <a:rPr lang="en-US" sz="2547">
                <a:solidFill>
                  <a:srgbClr val="00694C"/>
                </a:solidFill>
                <a:latin typeface="Raleway Semi-Bold"/>
                <a:ea typeface="Raleway Semi-Bold"/>
                <a:cs typeface="Raleway Semi-Bold"/>
                <a:sym typeface="Raleway Semi-Bold"/>
              </a:rPr>
              <a:t> Customer purchasing behavior</a:t>
            </a:r>
          </a:p>
          <a:p>
            <a:pPr algn="l" marL="549989" indent="-274994" lvl="1">
              <a:lnSpc>
                <a:spcPts val="3566"/>
              </a:lnSpc>
              <a:buFont typeface="Arial"/>
              <a:buChar char="•"/>
            </a:pPr>
            <a:r>
              <a:rPr lang="en-US" sz="2547">
                <a:solidFill>
                  <a:srgbClr val="00694C"/>
                </a:solidFill>
                <a:latin typeface="Raleway Semi-Bold"/>
                <a:ea typeface="Raleway Semi-Bold"/>
                <a:cs typeface="Raleway Semi-Bold"/>
                <a:sym typeface="Raleway Semi-Bold"/>
              </a:rPr>
              <a:t>.Seasonal impacts and promotional effectiveness.</a:t>
            </a:r>
          </a:p>
          <a:p>
            <a:pPr algn="l">
              <a:lnSpc>
                <a:spcPts val="3566"/>
              </a:lnSpc>
            </a:pPr>
          </a:p>
        </p:txBody>
      </p:sp>
      <p:sp>
        <p:nvSpPr>
          <p:cNvPr name="TextBox 7" id="7"/>
          <p:cNvSpPr txBox="true"/>
          <p:nvPr/>
        </p:nvSpPr>
        <p:spPr>
          <a:xfrm rot="0">
            <a:off x="0" y="4800689"/>
            <a:ext cx="6715397" cy="866596"/>
          </a:xfrm>
          <a:prstGeom prst="rect">
            <a:avLst/>
          </a:prstGeom>
        </p:spPr>
        <p:txBody>
          <a:bodyPr anchor="t" rtlCol="false" tIns="0" lIns="0" bIns="0" rIns="0">
            <a:spAutoFit/>
          </a:bodyPr>
          <a:lstStyle/>
          <a:p>
            <a:pPr algn="ctr" marL="0" indent="0" lvl="1">
              <a:lnSpc>
                <a:spcPts val="6205"/>
              </a:lnSpc>
            </a:pPr>
            <a:r>
              <a:rPr lang="en-US" sz="6895" spc="-317">
                <a:solidFill>
                  <a:srgbClr val="00694C"/>
                </a:solidFill>
                <a:latin typeface="Raleway Medium"/>
                <a:ea typeface="Raleway Medium"/>
                <a:cs typeface="Raleway Medium"/>
                <a:sym typeface="Raleway Medium"/>
              </a:rPr>
              <a:t>Data Sources:</a:t>
            </a:r>
          </a:p>
        </p:txBody>
      </p:sp>
      <p:sp>
        <p:nvSpPr>
          <p:cNvPr name="TextBox 8" id="8"/>
          <p:cNvSpPr txBox="true"/>
          <p:nvPr/>
        </p:nvSpPr>
        <p:spPr>
          <a:xfrm rot="0">
            <a:off x="646771" y="5983988"/>
            <a:ext cx="15002266" cy="1994621"/>
          </a:xfrm>
          <a:prstGeom prst="rect">
            <a:avLst/>
          </a:prstGeom>
        </p:spPr>
        <p:txBody>
          <a:bodyPr anchor="t" rtlCol="false" tIns="0" lIns="0" bIns="0" rIns="0">
            <a:spAutoFit/>
          </a:bodyPr>
          <a:lstStyle/>
          <a:p>
            <a:pPr algn="l">
              <a:lnSpc>
                <a:spcPts val="3983"/>
              </a:lnSpc>
            </a:pPr>
            <a:r>
              <a:rPr lang="en-US" sz="2845">
                <a:solidFill>
                  <a:srgbClr val="00694C"/>
                </a:solidFill>
                <a:latin typeface="Raleway Semi-Bold"/>
                <a:ea typeface="Raleway Semi-Bold"/>
                <a:cs typeface="Raleway Semi-Bold"/>
                <a:sym typeface="Raleway Semi-Bold"/>
              </a:rPr>
              <a:t>The analysis is based on a dataset comprising Amazon sales records, including transaction details, product information,Units Sold, Unit Price, Unit Cost, Total Revenue, Total Cost ,Total Profit from the year 2010 to 2017</a:t>
            </a:r>
          </a:p>
          <a:p>
            <a:pPr algn="l">
              <a:lnSpc>
                <a:spcPts val="3983"/>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BF6F1"/>
        </a:solidFill>
      </p:bgPr>
    </p:bg>
    <p:spTree>
      <p:nvGrpSpPr>
        <p:cNvPr id="1" name=""/>
        <p:cNvGrpSpPr/>
        <p:nvPr/>
      </p:nvGrpSpPr>
      <p:grpSpPr>
        <a:xfrm>
          <a:off x="0" y="0"/>
          <a:ext cx="0" cy="0"/>
          <a:chOff x="0" y="0"/>
          <a:chExt cx="0" cy="0"/>
        </a:xfrm>
      </p:grpSpPr>
      <p:sp>
        <p:nvSpPr>
          <p:cNvPr name="TextBox 2" id="2"/>
          <p:cNvSpPr txBox="true"/>
          <p:nvPr/>
        </p:nvSpPr>
        <p:spPr>
          <a:xfrm rot="0">
            <a:off x="582891" y="1304925"/>
            <a:ext cx="10964944" cy="2392343"/>
          </a:xfrm>
          <a:prstGeom prst="rect">
            <a:avLst/>
          </a:prstGeom>
        </p:spPr>
        <p:txBody>
          <a:bodyPr anchor="t" rtlCol="false" tIns="0" lIns="0" bIns="0" rIns="0">
            <a:spAutoFit/>
          </a:bodyPr>
          <a:lstStyle/>
          <a:p>
            <a:pPr algn="l" marL="0" indent="0" lvl="1">
              <a:lnSpc>
                <a:spcPts val="9037"/>
              </a:lnSpc>
            </a:pPr>
            <a:r>
              <a:rPr lang="en-US" sz="10041" spc="-461">
                <a:solidFill>
                  <a:srgbClr val="00694C"/>
                </a:solidFill>
                <a:latin typeface="Raleway Medium"/>
                <a:ea typeface="Raleway Medium"/>
                <a:cs typeface="Raleway Medium"/>
                <a:sym typeface="Raleway Medium"/>
              </a:rPr>
              <a:t>Methodology used in the analysis</a:t>
            </a:r>
          </a:p>
        </p:txBody>
      </p:sp>
      <p:sp>
        <p:nvSpPr>
          <p:cNvPr name="TextBox 3" id="3"/>
          <p:cNvSpPr txBox="true"/>
          <p:nvPr/>
        </p:nvSpPr>
        <p:spPr>
          <a:xfrm rot="0">
            <a:off x="582891" y="4339031"/>
            <a:ext cx="9388827" cy="2869823"/>
          </a:xfrm>
          <a:prstGeom prst="rect">
            <a:avLst/>
          </a:prstGeom>
        </p:spPr>
        <p:txBody>
          <a:bodyPr anchor="t" rtlCol="false" tIns="0" lIns="0" bIns="0" rIns="0">
            <a:spAutoFit/>
          </a:bodyPr>
          <a:lstStyle/>
          <a:p>
            <a:pPr algn="l">
              <a:lnSpc>
                <a:spcPts val="3787"/>
              </a:lnSpc>
              <a:spcBef>
                <a:spcPct val="0"/>
              </a:spcBef>
            </a:pPr>
            <a:r>
              <a:rPr lang="en-US" sz="2705">
                <a:solidFill>
                  <a:srgbClr val="00694C"/>
                </a:solidFill>
                <a:latin typeface="Raleway Semi-Bold"/>
                <a:ea typeface="Raleway Semi-Bold"/>
                <a:cs typeface="Raleway Semi-Bold"/>
                <a:sym typeface="Raleway Semi-Bold"/>
              </a:rPr>
              <a:t>Using a combination of descriptive statistics, trend analysis, and data visualization techniques, we will delve into the sales data to extract meaningful patterns and correlations. Advanced analytics tools such as Python and Excel were employed to ensure accuracy and depth in our findings.</a:t>
            </a:r>
          </a:p>
        </p:txBody>
      </p:sp>
      <p:pic>
        <p:nvPicPr>
          <p:cNvPr name="Picture 4" id="4"/>
          <p:cNvPicPr>
            <a:picLocks noChangeAspect="true"/>
          </p:cNvPicPr>
          <p:nvPr/>
        </p:nvPicPr>
        <p:blipFill>
          <a:blip r:embed="rId2"/>
          <a:stretch>
            <a:fillRect/>
          </a:stretch>
        </p:blipFill>
        <p:spPr>
          <a:xfrm rot="0">
            <a:off x="9260071" y="971107"/>
            <a:ext cx="8539764" cy="8344786"/>
          </a:xfrm>
          <a:prstGeom prst="rect">
            <a:avLst/>
          </a:prstGeom>
        </p:spPr>
      </p:pic>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BF6F1"/>
        </a:solidFill>
      </p:bgPr>
    </p:bg>
    <p:spTree>
      <p:nvGrpSpPr>
        <p:cNvPr id="1" name=""/>
        <p:cNvGrpSpPr/>
        <p:nvPr/>
      </p:nvGrpSpPr>
      <p:grpSpPr>
        <a:xfrm>
          <a:off x="0" y="0"/>
          <a:ext cx="0" cy="0"/>
          <a:chOff x="0" y="0"/>
          <a:chExt cx="0" cy="0"/>
        </a:xfrm>
      </p:grpSpPr>
      <p:sp>
        <p:nvSpPr>
          <p:cNvPr name="Freeform 2" id="2"/>
          <p:cNvSpPr/>
          <p:nvPr/>
        </p:nvSpPr>
        <p:spPr>
          <a:xfrm flipH="false" flipV="false" rot="0">
            <a:off x="6040023" y="2545606"/>
            <a:ext cx="6207953" cy="5195787"/>
          </a:xfrm>
          <a:custGeom>
            <a:avLst/>
            <a:gdLst/>
            <a:ahLst/>
            <a:cxnLst/>
            <a:rect r="r" b="b" t="t" l="l"/>
            <a:pathLst>
              <a:path h="5195787" w="6207953">
                <a:moveTo>
                  <a:pt x="0" y="0"/>
                </a:moveTo>
                <a:lnTo>
                  <a:pt x="6207954" y="0"/>
                </a:lnTo>
                <a:lnTo>
                  <a:pt x="6207954" y="5195788"/>
                </a:lnTo>
                <a:lnTo>
                  <a:pt x="0" y="5195788"/>
                </a:lnTo>
                <a:lnTo>
                  <a:pt x="0" y="0"/>
                </a:lnTo>
                <a:close/>
              </a:path>
            </a:pathLst>
          </a:custGeom>
          <a:blipFill>
            <a:blip r:embed="rId2">
              <a:alphaModFix amt="23000"/>
            </a:blip>
            <a:stretch>
              <a:fillRect l="0" t="0" r="0" b="0"/>
            </a:stretch>
          </a:blipFill>
        </p:spPr>
      </p:sp>
      <p:sp>
        <p:nvSpPr>
          <p:cNvPr name="TextBox 3" id="3"/>
          <p:cNvSpPr txBox="true"/>
          <p:nvPr/>
        </p:nvSpPr>
        <p:spPr>
          <a:xfrm rot="0">
            <a:off x="-1644479" y="658191"/>
            <a:ext cx="10364273" cy="941043"/>
          </a:xfrm>
          <a:prstGeom prst="rect">
            <a:avLst/>
          </a:prstGeom>
        </p:spPr>
        <p:txBody>
          <a:bodyPr anchor="t" rtlCol="false" tIns="0" lIns="0" bIns="0" rIns="0">
            <a:spAutoFit/>
          </a:bodyPr>
          <a:lstStyle/>
          <a:p>
            <a:pPr algn="ctr" marL="0" indent="0" lvl="1">
              <a:lnSpc>
                <a:spcPts val="6759"/>
              </a:lnSpc>
            </a:pPr>
            <a:r>
              <a:rPr lang="en-US" sz="7510" spc="-345">
                <a:solidFill>
                  <a:srgbClr val="00694C"/>
                </a:solidFill>
                <a:latin typeface="Raleway Medium"/>
                <a:ea typeface="Raleway Medium"/>
                <a:cs typeface="Raleway Medium"/>
                <a:sym typeface="Raleway Medium"/>
              </a:rPr>
              <a:t>Sales Trend’s</a:t>
            </a:r>
          </a:p>
        </p:txBody>
      </p:sp>
      <p:sp>
        <p:nvSpPr>
          <p:cNvPr name="TextBox 4" id="4"/>
          <p:cNvSpPr txBox="true"/>
          <p:nvPr/>
        </p:nvSpPr>
        <p:spPr>
          <a:xfrm rot="0">
            <a:off x="1028700" y="1850714"/>
            <a:ext cx="14379596" cy="2451801"/>
          </a:xfrm>
          <a:prstGeom prst="rect">
            <a:avLst/>
          </a:prstGeom>
        </p:spPr>
        <p:txBody>
          <a:bodyPr anchor="t" rtlCol="false" tIns="0" lIns="0" bIns="0" rIns="0">
            <a:spAutoFit/>
          </a:bodyPr>
          <a:lstStyle/>
          <a:p>
            <a:pPr algn="just">
              <a:lnSpc>
                <a:spcPts val="3939"/>
              </a:lnSpc>
              <a:spcBef>
                <a:spcPct val="0"/>
              </a:spcBef>
            </a:pPr>
            <a:r>
              <a:rPr lang="en-US" sz="2813">
                <a:solidFill>
                  <a:srgbClr val="00694C"/>
                </a:solidFill>
                <a:latin typeface="Raleway Semi-Bold"/>
                <a:ea typeface="Raleway Semi-Bold"/>
                <a:cs typeface="Raleway Semi-Bold"/>
                <a:sym typeface="Raleway Semi-Bold"/>
              </a:rPr>
              <a:t>Understanding sales trends is essential for any business aiming to stay competitive and meet market demands effectively. Sales trends refer to the patterns and changes in sales performance over a specific period. Analyzing these trends helps businesses identify growth opportunities, anticipate market shifts, and make data-driven decisions.</a:t>
            </a:r>
          </a:p>
        </p:txBody>
      </p:sp>
      <p:sp>
        <p:nvSpPr>
          <p:cNvPr name="TextBox 5" id="5"/>
          <p:cNvSpPr txBox="true"/>
          <p:nvPr/>
        </p:nvSpPr>
        <p:spPr>
          <a:xfrm rot="0">
            <a:off x="314372" y="5080618"/>
            <a:ext cx="14823886" cy="884275"/>
          </a:xfrm>
          <a:prstGeom prst="rect">
            <a:avLst/>
          </a:prstGeom>
        </p:spPr>
        <p:txBody>
          <a:bodyPr anchor="t" rtlCol="false" tIns="0" lIns="0" bIns="0" rIns="0">
            <a:spAutoFit/>
          </a:bodyPr>
          <a:lstStyle/>
          <a:p>
            <a:pPr algn="ctr" marL="0" indent="0" lvl="1">
              <a:lnSpc>
                <a:spcPts val="6310"/>
              </a:lnSpc>
            </a:pPr>
            <a:r>
              <a:rPr lang="en-US" sz="7011" spc="-322">
                <a:solidFill>
                  <a:srgbClr val="00694C"/>
                </a:solidFill>
                <a:latin typeface="Raleway Medium"/>
                <a:ea typeface="Raleway Medium"/>
                <a:cs typeface="Raleway Medium"/>
                <a:sym typeface="Raleway Medium"/>
              </a:rPr>
              <a:t>Importance of Sales Trends Analysis:</a:t>
            </a:r>
          </a:p>
        </p:txBody>
      </p:sp>
      <p:sp>
        <p:nvSpPr>
          <p:cNvPr name="TextBox 6" id="6"/>
          <p:cNvSpPr txBox="true"/>
          <p:nvPr/>
        </p:nvSpPr>
        <p:spPr>
          <a:xfrm rot="0">
            <a:off x="758662" y="6483984"/>
            <a:ext cx="16500638" cy="2774316"/>
          </a:xfrm>
          <a:prstGeom prst="rect">
            <a:avLst/>
          </a:prstGeom>
        </p:spPr>
        <p:txBody>
          <a:bodyPr anchor="t" rtlCol="false" tIns="0" lIns="0" bIns="0" rIns="0">
            <a:spAutoFit/>
          </a:bodyPr>
          <a:lstStyle/>
          <a:p>
            <a:pPr algn="just" marL="571805" indent="-285902" lvl="1">
              <a:lnSpc>
                <a:spcPts val="3707"/>
              </a:lnSpc>
              <a:buFont typeface="Arial"/>
              <a:buChar char="•"/>
            </a:pPr>
            <a:r>
              <a:rPr lang="en-US" sz="2648">
                <a:solidFill>
                  <a:srgbClr val="00694C"/>
                </a:solidFill>
                <a:latin typeface="Raleway Semi-Bold"/>
                <a:ea typeface="Raleway Semi-Bold"/>
                <a:cs typeface="Raleway Semi-Bold"/>
                <a:sym typeface="Raleway Semi-Bold"/>
              </a:rPr>
              <a:t>Forecasting: Accurate sales forecasting to better plan inventory, staffing, and marketing efforts.</a:t>
            </a:r>
          </a:p>
          <a:p>
            <a:pPr algn="just" marL="571805" indent="-285902" lvl="1">
              <a:lnSpc>
                <a:spcPts val="3707"/>
              </a:lnSpc>
              <a:buFont typeface="Arial"/>
              <a:buChar char="•"/>
            </a:pPr>
            <a:r>
              <a:rPr lang="en-US" sz="2648">
                <a:solidFill>
                  <a:srgbClr val="00694C"/>
                </a:solidFill>
                <a:latin typeface="Raleway Semi-Bold"/>
                <a:ea typeface="Raleway Semi-Bold"/>
                <a:cs typeface="Raleway Semi-Bold"/>
                <a:sym typeface="Raleway Semi-Bold"/>
              </a:rPr>
              <a:t>Strategy Optimization: Developing targeted marketing and sales strategies based on trend insights.</a:t>
            </a:r>
          </a:p>
          <a:p>
            <a:pPr algn="just" marL="571805" indent="-285902" lvl="1">
              <a:lnSpc>
                <a:spcPts val="3707"/>
              </a:lnSpc>
              <a:buFont typeface="Arial"/>
              <a:buChar char="•"/>
            </a:pPr>
            <a:r>
              <a:rPr lang="en-US" sz="2648">
                <a:solidFill>
                  <a:srgbClr val="00694C"/>
                </a:solidFill>
                <a:latin typeface="Raleway Semi-Bold"/>
                <a:ea typeface="Raleway Semi-Bold"/>
                <a:cs typeface="Raleway Semi-Bold"/>
                <a:sym typeface="Raleway Semi-Bold"/>
              </a:rPr>
              <a:t>Resource Allocation: Efficiently allocating resources to areas with the highest potential for growth.</a:t>
            </a:r>
          </a:p>
          <a:p>
            <a:pPr algn="just" marL="571805" indent="-285902" lvl="1">
              <a:lnSpc>
                <a:spcPts val="3707"/>
              </a:lnSpc>
              <a:spcBef>
                <a:spcPct val="0"/>
              </a:spcBef>
              <a:buFont typeface="Arial"/>
              <a:buChar char="•"/>
            </a:pPr>
            <a:r>
              <a:rPr lang="en-US" sz="2648">
                <a:solidFill>
                  <a:srgbClr val="00694C"/>
                </a:solidFill>
                <a:latin typeface="Raleway Semi-Bold"/>
                <a:ea typeface="Raleway Semi-Bold"/>
                <a:cs typeface="Raleway Semi-Bold"/>
                <a:sym typeface="Raleway Semi-Bold"/>
              </a:rPr>
              <a:t>Competitive Advantage: Staying ahead of competitors by quickly adapting to changing market conditions.</a:t>
            </a:r>
          </a:p>
          <a:p>
            <a:pPr algn="just">
              <a:lnSpc>
                <a:spcPts val="3707"/>
              </a:lnSpc>
              <a:spcBef>
                <a:spcPct val="0"/>
              </a:spcBef>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D4F6EC"/>
        </a:solidFill>
      </p:bgPr>
    </p:bg>
    <p:spTree>
      <p:nvGrpSpPr>
        <p:cNvPr id="1" name=""/>
        <p:cNvGrpSpPr/>
        <p:nvPr/>
      </p:nvGrpSpPr>
      <p:grpSpPr>
        <a:xfrm>
          <a:off x="0" y="0"/>
          <a:ext cx="0" cy="0"/>
          <a:chOff x="0" y="0"/>
          <a:chExt cx="0" cy="0"/>
        </a:xfrm>
      </p:grpSpPr>
      <p:sp>
        <p:nvSpPr>
          <p:cNvPr name="Freeform 2" id="2"/>
          <p:cNvSpPr/>
          <p:nvPr/>
        </p:nvSpPr>
        <p:spPr>
          <a:xfrm flipH="false" flipV="false" rot="0">
            <a:off x="2015888" y="1889587"/>
            <a:ext cx="14256223" cy="7801913"/>
          </a:xfrm>
          <a:custGeom>
            <a:avLst/>
            <a:gdLst/>
            <a:ahLst/>
            <a:cxnLst/>
            <a:rect r="r" b="b" t="t" l="l"/>
            <a:pathLst>
              <a:path h="7801913" w="14256223">
                <a:moveTo>
                  <a:pt x="0" y="0"/>
                </a:moveTo>
                <a:lnTo>
                  <a:pt x="14256224" y="0"/>
                </a:lnTo>
                <a:lnTo>
                  <a:pt x="14256224" y="7801913"/>
                </a:lnTo>
                <a:lnTo>
                  <a:pt x="0" y="7801913"/>
                </a:lnTo>
                <a:lnTo>
                  <a:pt x="0" y="0"/>
                </a:lnTo>
                <a:close/>
              </a:path>
            </a:pathLst>
          </a:custGeom>
          <a:blipFill>
            <a:blip r:embed="rId2"/>
            <a:stretch>
              <a:fillRect l="0" t="0" r="0" b="0"/>
            </a:stretch>
          </a:blipFill>
        </p:spPr>
      </p:sp>
      <p:sp>
        <p:nvSpPr>
          <p:cNvPr name="TextBox 3" id="3"/>
          <p:cNvSpPr txBox="true"/>
          <p:nvPr/>
        </p:nvSpPr>
        <p:spPr>
          <a:xfrm rot="0">
            <a:off x="463092" y="677702"/>
            <a:ext cx="11477364" cy="892496"/>
          </a:xfrm>
          <a:prstGeom prst="rect">
            <a:avLst/>
          </a:prstGeom>
        </p:spPr>
        <p:txBody>
          <a:bodyPr anchor="t" rtlCol="false" tIns="0" lIns="0" bIns="0" rIns="0">
            <a:spAutoFit/>
          </a:bodyPr>
          <a:lstStyle/>
          <a:p>
            <a:pPr algn="l" marL="0" indent="0" lvl="1">
              <a:lnSpc>
                <a:spcPts val="6431"/>
              </a:lnSpc>
            </a:pPr>
            <a:r>
              <a:rPr lang="en-US" sz="7146" spc="-328">
                <a:solidFill>
                  <a:srgbClr val="00694C"/>
                </a:solidFill>
                <a:latin typeface="Raleway Medium"/>
                <a:ea typeface="Raleway Medium"/>
                <a:cs typeface="Raleway Medium"/>
                <a:sym typeface="Raleway Medium"/>
              </a:rPr>
              <a:t>Monthly Sales Trend.</a:t>
            </a:r>
          </a:p>
        </p:txBody>
      </p:sp>
    </p:spTree>
  </p:cSld>
  <p:clrMapOvr>
    <a:masterClrMapping/>
  </p:clrMapOvr>
</p:sld>
</file>

<file path=ppt/slides/slide7.xml><?xml version="1.0" encoding="utf-8"?>
<p:sld xmlns:p="http://schemas.openxmlformats.org/presentationml/2006/main" xmlns:a="http://schemas.openxmlformats.org/drawingml/2006/main">
  <p:cSld>
    <p:bg>
      <p:bgPr>
        <a:solidFill>
          <a:srgbClr val="D4F6EC"/>
        </a:solidFill>
      </p:bgPr>
    </p:bg>
    <p:spTree>
      <p:nvGrpSpPr>
        <p:cNvPr id="1" name=""/>
        <p:cNvGrpSpPr/>
        <p:nvPr/>
      </p:nvGrpSpPr>
      <p:grpSpPr>
        <a:xfrm>
          <a:off x="0" y="0"/>
          <a:ext cx="0" cy="0"/>
          <a:chOff x="0" y="0"/>
          <a:chExt cx="0" cy="0"/>
        </a:xfrm>
      </p:grpSpPr>
      <p:sp>
        <p:nvSpPr>
          <p:cNvPr name="TextBox 2" id="2"/>
          <p:cNvSpPr txBox="true"/>
          <p:nvPr/>
        </p:nvSpPr>
        <p:spPr>
          <a:xfrm rot="0">
            <a:off x="463092" y="678248"/>
            <a:ext cx="13068137" cy="891404"/>
          </a:xfrm>
          <a:prstGeom prst="rect">
            <a:avLst/>
          </a:prstGeom>
        </p:spPr>
        <p:txBody>
          <a:bodyPr anchor="t" rtlCol="false" tIns="0" lIns="0" bIns="0" rIns="0">
            <a:spAutoFit/>
          </a:bodyPr>
          <a:lstStyle/>
          <a:p>
            <a:pPr algn="l" marL="0" indent="0" lvl="1">
              <a:lnSpc>
                <a:spcPts val="6431"/>
              </a:lnSpc>
            </a:pPr>
            <a:r>
              <a:rPr lang="en-US" sz="7146" spc="-328">
                <a:solidFill>
                  <a:srgbClr val="00694C"/>
                </a:solidFill>
                <a:latin typeface="Raleway Bold"/>
                <a:ea typeface="Raleway Bold"/>
                <a:cs typeface="Raleway Bold"/>
                <a:sym typeface="Raleway Bold"/>
              </a:rPr>
              <a:t>Monthly Sales Trend  analysis.</a:t>
            </a:r>
          </a:p>
        </p:txBody>
      </p:sp>
      <p:sp>
        <p:nvSpPr>
          <p:cNvPr name="TextBox 3" id="3"/>
          <p:cNvSpPr txBox="true"/>
          <p:nvPr/>
        </p:nvSpPr>
        <p:spPr>
          <a:xfrm rot="0">
            <a:off x="463092" y="1677592"/>
            <a:ext cx="16796208" cy="3230175"/>
          </a:xfrm>
          <a:prstGeom prst="rect">
            <a:avLst/>
          </a:prstGeom>
        </p:spPr>
        <p:txBody>
          <a:bodyPr anchor="t" rtlCol="false" tIns="0" lIns="0" bIns="0" rIns="0">
            <a:spAutoFit/>
          </a:bodyPr>
          <a:lstStyle/>
          <a:p>
            <a:pPr algn="l">
              <a:lnSpc>
                <a:spcPts val="5392"/>
              </a:lnSpc>
            </a:pPr>
            <a:r>
              <a:rPr lang="en-US" sz="4688" spc="-215">
                <a:solidFill>
                  <a:srgbClr val="00694C"/>
                </a:solidFill>
                <a:latin typeface="Raleway Bold"/>
                <a:ea typeface="Raleway Bold"/>
                <a:cs typeface="Raleway Bold"/>
                <a:sym typeface="Raleway Bold"/>
              </a:rPr>
              <a:t>Introduction:</a:t>
            </a:r>
          </a:p>
          <a:p>
            <a:pPr algn="l">
              <a:lnSpc>
                <a:spcPts val="3745"/>
              </a:lnSpc>
            </a:pPr>
            <a:r>
              <a:rPr lang="en-US" sz="3257" spc="-149">
                <a:solidFill>
                  <a:srgbClr val="00694C"/>
                </a:solidFill>
                <a:latin typeface="Raleway"/>
                <a:ea typeface="Raleway"/>
                <a:cs typeface="Raleway"/>
                <a:sym typeface="Raleway"/>
              </a:rPr>
              <a:t>Effective sales management hinges on a deep understanding of sales trends. It not only enhances decision-making and resource allocation but also empowers sales teams to perform at their best. By leveraging insights from sales trends, businesses can navigate challenges, capitalize on opportunities, and ultimately drive sustained growth and profitability.</a:t>
            </a:r>
          </a:p>
          <a:p>
            <a:pPr algn="l">
              <a:lnSpc>
                <a:spcPts val="5392"/>
              </a:lnSpc>
            </a:pPr>
          </a:p>
        </p:txBody>
      </p:sp>
      <p:sp>
        <p:nvSpPr>
          <p:cNvPr name="TextBox 4" id="4"/>
          <p:cNvSpPr txBox="true"/>
          <p:nvPr/>
        </p:nvSpPr>
        <p:spPr>
          <a:xfrm rot="0">
            <a:off x="463092" y="4958628"/>
            <a:ext cx="7231408" cy="484044"/>
          </a:xfrm>
          <a:prstGeom prst="rect">
            <a:avLst/>
          </a:prstGeom>
        </p:spPr>
        <p:txBody>
          <a:bodyPr anchor="t" rtlCol="false" tIns="0" lIns="0" bIns="0" rIns="0">
            <a:spAutoFit/>
          </a:bodyPr>
          <a:lstStyle/>
          <a:p>
            <a:pPr algn="l" marL="0" indent="0" lvl="1">
              <a:lnSpc>
                <a:spcPts val="3559"/>
              </a:lnSpc>
            </a:pPr>
            <a:r>
              <a:rPr lang="en-US" sz="3954" spc="-181">
                <a:solidFill>
                  <a:srgbClr val="00694C"/>
                </a:solidFill>
                <a:latin typeface="Raleway Bold"/>
                <a:ea typeface="Raleway Bold"/>
                <a:cs typeface="Raleway Bold"/>
                <a:sym typeface="Raleway Bold"/>
              </a:rPr>
              <a:t>Data Preparation:</a:t>
            </a:r>
          </a:p>
        </p:txBody>
      </p:sp>
      <p:sp>
        <p:nvSpPr>
          <p:cNvPr name="TextBox 5" id="5"/>
          <p:cNvSpPr txBox="true"/>
          <p:nvPr/>
        </p:nvSpPr>
        <p:spPr>
          <a:xfrm rot="0">
            <a:off x="0" y="5528397"/>
            <a:ext cx="16513440" cy="1530018"/>
          </a:xfrm>
          <a:prstGeom prst="rect">
            <a:avLst/>
          </a:prstGeom>
        </p:spPr>
        <p:txBody>
          <a:bodyPr anchor="t" rtlCol="false" tIns="0" lIns="0" bIns="0" rIns="0">
            <a:spAutoFit/>
          </a:bodyPr>
          <a:lstStyle/>
          <a:p>
            <a:pPr algn="l" marL="752412" indent="-376206" lvl="1">
              <a:lnSpc>
                <a:spcPts val="4007"/>
              </a:lnSpc>
              <a:buFont typeface="Arial"/>
              <a:buChar char="•"/>
            </a:pPr>
            <a:r>
              <a:rPr lang="en-US" sz="3485" spc="-160">
                <a:solidFill>
                  <a:srgbClr val="00694C"/>
                </a:solidFill>
                <a:latin typeface="Raleway"/>
                <a:ea typeface="Raleway"/>
                <a:cs typeface="Raleway"/>
                <a:sym typeface="Raleway"/>
              </a:rPr>
              <a:t>Lo</a:t>
            </a:r>
            <a:r>
              <a:rPr lang="en-US" sz="3485" spc="-160">
                <a:solidFill>
                  <a:srgbClr val="00694C"/>
                </a:solidFill>
                <a:latin typeface="Raleway"/>
                <a:ea typeface="Raleway"/>
                <a:cs typeface="Raleway"/>
                <a:sym typeface="Raleway"/>
              </a:rPr>
              <a:t>aded the dataset.</a:t>
            </a:r>
          </a:p>
          <a:p>
            <a:pPr algn="l" marL="752412" indent="-376206" lvl="1">
              <a:lnSpc>
                <a:spcPts val="4007"/>
              </a:lnSpc>
              <a:buFont typeface="Arial"/>
              <a:buChar char="•"/>
            </a:pPr>
            <a:r>
              <a:rPr lang="en-US" sz="3485" spc="-160">
                <a:solidFill>
                  <a:srgbClr val="00694C"/>
                </a:solidFill>
                <a:latin typeface="Raleway"/>
                <a:ea typeface="Raleway"/>
                <a:cs typeface="Raleway"/>
                <a:sym typeface="Raleway"/>
              </a:rPr>
              <a:t>Converted 'Order Date' to datetime format for easy extraction of month and year.</a:t>
            </a:r>
          </a:p>
          <a:p>
            <a:pPr algn="l">
              <a:lnSpc>
                <a:spcPts val="4007"/>
              </a:lnSpc>
            </a:pPr>
          </a:p>
        </p:txBody>
      </p:sp>
      <p:sp>
        <p:nvSpPr>
          <p:cNvPr name="TextBox 6" id="6"/>
          <p:cNvSpPr txBox="true"/>
          <p:nvPr/>
        </p:nvSpPr>
        <p:spPr>
          <a:xfrm rot="0">
            <a:off x="463092" y="7258440"/>
            <a:ext cx="7231408" cy="484044"/>
          </a:xfrm>
          <a:prstGeom prst="rect">
            <a:avLst/>
          </a:prstGeom>
        </p:spPr>
        <p:txBody>
          <a:bodyPr anchor="t" rtlCol="false" tIns="0" lIns="0" bIns="0" rIns="0">
            <a:spAutoFit/>
          </a:bodyPr>
          <a:lstStyle/>
          <a:p>
            <a:pPr algn="l" marL="0" indent="0" lvl="1">
              <a:lnSpc>
                <a:spcPts val="3559"/>
              </a:lnSpc>
            </a:pPr>
            <a:r>
              <a:rPr lang="en-US" sz="3954" spc="-181">
                <a:solidFill>
                  <a:srgbClr val="00694C"/>
                </a:solidFill>
                <a:latin typeface="Raleway Bold"/>
                <a:ea typeface="Raleway Bold"/>
                <a:cs typeface="Raleway Bold"/>
                <a:sym typeface="Raleway Bold"/>
              </a:rPr>
              <a:t>Visualization:</a:t>
            </a:r>
          </a:p>
        </p:txBody>
      </p:sp>
      <p:sp>
        <p:nvSpPr>
          <p:cNvPr name="TextBox 7" id="7"/>
          <p:cNvSpPr txBox="true"/>
          <p:nvPr/>
        </p:nvSpPr>
        <p:spPr>
          <a:xfrm rot="0">
            <a:off x="0" y="7986076"/>
            <a:ext cx="17644656" cy="2032647"/>
          </a:xfrm>
          <a:prstGeom prst="rect">
            <a:avLst/>
          </a:prstGeom>
        </p:spPr>
        <p:txBody>
          <a:bodyPr anchor="t" rtlCol="false" tIns="0" lIns="0" bIns="0" rIns="0">
            <a:spAutoFit/>
          </a:bodyPr>
          <a:lstStyle/>
          <a:p>
            <a:pPr algn="l" marL="752412" indent="-376206" lvl="1">
              <a:lnSpc>
                <a:spcPts val="4007"/>
              </a:lnSpc>
              <a:buFont typeface="Arial"/>
              <a:buChar char="•"/>
            </a:pPr>
            <a:r>
              <a:rPr lang="en-US" sz="3485" spc="-160">
                <a:solidFill>
                  <a:srgbClr val="00694C"/>
                </a:solidFill>
                <a:latin typeface="Raleway"/>
                <a:ea typeface="Raleway"/>
                <a:cs typeface="Raleway"/>
                <a:sym typeface="Raleway"/>
              </a:rPr>
              <a:t>Used a bar plot to represent the monthly sales trend.</a:t>
            </a:r>
          </a:p>
          <a:p>
            <a:pPr algn="l" marL="752412" indent="-376206" lvl="1">
              <a:lnSpc>
                <a:spcPts val="4007"/>
              </a:lnSpc>
              <a:buFont typeface="Arial"/>
              <a:buChar char="•"/>
            </a:pPr>
            <a:r>
              <a:rPr lang="en-US" sz="3485" spc="-160">
                <a:solidFill>
                  <a:srgbClr val="00694C"/>
                </a:solidFill>
                <a:latin typeface="Raleway"/>
                <a:ea typeface="Raleway"/>
                <a:cs typeface="Raleway"/>
                <a:sym typeface="Raleway"/>
              </a:rPr>
              <a:t>The plot shows how sales vary month-to-month, highlighting peak sales periods and off-seasons.</a:t>
            </a:r>
          </a:p>
          <a:p>
            <a:pPr algn="l">
              <a:lnSpc>
                <a:spcPts val="4007"/>
              </a:lnSpc>
            </a:pPr>
          </a:p>
        </p:txBody>
      </p:sp>
    </p:spTree>
  </p:cSld>
  <p:clrMapOvr>
    <a:masterClrMapping/>
  </p:clrMapOvr>
</p:sld>
</file>

<file path=ppt/slides/slide8.xml><?xml version="1.0" encoding="utf-8"?>
<p:sld xmlns:p="http://schemas.openxmlformats.org/presentationml/2006/main" xmlns:a="http://schemas.openxmlformats.org/drawingml/2006/main">
  <p:cSld>
    <p:bg>
      <p:bgPr>
        <a:solidFill>
          <a:srgbClr val="D4F6EC"/>
        </a:solidFill>
      </p:bgPr>
    </p:bg>
    <p:spTree>
      <p:nvGrpSpPr>
        <p:cNvPr id="1" name=""/>
        <p:cNvGrpSpPr/>
        <p:nvPr/>
      </p:nvGrpSpPr>
      <p:grpSpPr>
        <a:xfrm>
          <a:off x="0" y="0"/>
          <a:ext cx="0" cy="0"/>
          <a:chOff x="0" y="0"/>
          <a:chExt cx="0" cy="0"/>
        </a:xfrm>
      </p:grpSpPr>
      <p:sp>
        <p:nvSpPr>
          <p:cNvPr name="TextBox 2" id="2"/>
          <p:cNvSpPr txBox="true"/>
          <p:nvPr/>
        </p:nvSpPr>
        <p:spPr>
          <a:xfrm rot="0">
            <a:off x="781246" y="925702"/>
            <a:ext cx="14623559" cy="891404"/>
          </a:xfrm>
          <a:prstGeom prst="rect">
            <a:avLst/>
          </a:prstGeom>
        </p:spPr>
        <p:txBody>
          <a:bodyPr anchor="t" rtlCol="false" tIns="0" lIns="0" bIns="0" rIns="0">
            <a:spAutoFit/>
          </a:bodyPr>
          <a:lstStyle/>
          <a:p>
            <a:pPr algn="l" marL="0" indent="0" lvl="1">
              <a:lnSpc>
                <a:spcPts val="6431"/>
              </a:lnSpc>
            </a:pPr>
            <a:r>
              <a:rPr lang="en-US" sz="7146" spc="-328">
                <a:solidFill>
                  <a:srgbClr val="00694C"/>
                </a:solidFill>
                <a:latin typeface="Raleway Bold"/>
                <a:ea typeface="Raleway Bold"/>
                <a:cs typeface="Raleway Bold"/>
                <a:sym typeface="Raleway Bold"/>
              </a:rPr>
              <a:t>Key Findings in Monthly sales Trend.</a:t>
            </a:r>
          </a:p>
        </p:txBody>
      </p:sp>
      <p:sp>
        <p:nvSpPr>
          <p:cNvPr name="TextBox 3" id="3"/>
          <p:cNvSpPr txBox="true"/>
          <p:nvPr/>
        </p:nvSpPr>
        <p:spPr>
          <a:xfrm rot="0">
            <a:off x="781246" y="2516515"/>
            <a:ext cx="16181734" cy="6379687"/>
          </a:xfrm>
          <a:prstGeom prst="rect">
            <a:avLst/>
          </a:prstGeom>
        </p:spPr>
        <p:txBody>
          <a:bodyPr anchor="t" rtlCol="false" tIns="0" lIns="0" bIns="0" rIns="0">
            <a:spAutoFit/>
          </a:bodyPr>
          <a:lstStyle/>
          <a:p>
            <a:pPr algn="l">
              <a:lnSpc>
                <a:spcPts val="4623"/>
              </a:lnSpc>
            </a:pPr>
            <a:r>
              <a:rPr lang="en-US" sz="3302" spc="-151">
                <a:solidFill>
                  <a:srgbClr val="00694C"/>
                </a:solidFill>
                <a:latin typeface="Raleway Bold"/>
                <a:ea typeface="Raleway Bold"/>
                <a:cs typeface="Raleway Bold"/>
                <a:sym typeface="Raleway Bold"/>
              </a:rPr>
              <a:t>1     S</a:t>
            </a:r>
            <a:r>
              <a:rPr lang="en-US" sz="3302" spc="-151">
                <a:solidFill>
                  <a:srgbClr val="00694C"/>
                </a:solidFill>
                <a:latin typeface="Raleway Bold"/>
                <a:ea typeface="Raleway Bold"/>
                <a:cs typeface="Raleway Bold"/>
                <a:sym typeface="Raleway Bold"/>
              </a:rPr>
              <a:t>easonal Variations:</a:t>
            </a:r>
          </a:p>
          <a:p>
            <a:pPr algn="l" marL="713031" indent="-356516" lvl="1">
              <a:lnSpc>
                <a:spcPts val="4623"/>
              </a:lnSpc>
              <a:buFont typeface="Arial"/>
              <a:buChar char="•"/>
            </a:pPr>
            <a:r>
              <a:rPr lang="en-US" sz="3302" spc="-151">
                <a:solidFill>
                  <a:srgbClr val="00694C"/>
                </a:solidFill>
                <a:latin typeface="Raleway Medium"/>
                <a:ea typeface="Raleway Medium"/>
                <a:cs typeface="Raleway Medium"/>
                <a:sym typeface="Raleway Medium"/>
              </a:rPr>
              <a:t>Certain months show significantly higher sales, indicating peak sales periods.</a:t>
            </a:r>
          </a:p>
          <a:p>
            <a:pPr algn="l" marL="713031" indent="-356516" lvl="1">
              <a:lnSpc>
                <a:spcPts val="4623"/>
              </a:lnSpc>
              <a:buFont typeface="Arial"/>
              <a:buChar char="•"/>
            </a:pPr>
            <a:r>
              <a:rPr lang="en-US" sz="3302" spc="-151">
                <a:solidFill>
                  <a:srgbClr val="00694C"/>
                </a:solidFill>
                <a:latin typeface="Raleway Medium"/>
                <a:ea typeface="Raleway Medium"/>
                <a:cs typeface="Raleway Medium"/>
                <a:sym typeface="Raleway Medium"/>
              </a:rPr>
              <a:t>Identify the months with the highest and lowest sales to understand seasonal demand.</a:t>
            </a:r>
          </a:p>
          <a:p>
            <a:pPr algn="l">
              <a:lnSpc>
                <a:spcPts val="4623"/>
              </a:lnSpc>
            </a:pPr>
            <a:r>
              <a:rPr lang="en-US" sz="3302" spc="-151">
                <a:solidFill>
                  <a:srgbClr val="00694C"/>
                </a:solidFill>
                <a:latin typeface="Raleway Bold"/>
                <a:ea typeface="Raleway Bold"/>
                <a:cs typeface="Raleway Bold"/>
                <a:sym typeface="Raleway Bold"/>
              </a:rPr>
              <a:t>2     Consistent Patterns</a:t>
            </a:r>
            <a:r>
              <a:rPr lang="en-US" sz="3302" spc="-151">
                <a:solidFill>
                  <a:srgbClr val="00694C"/>
                </a:solidFill>
                <a:latin typeface="Raleway Medium"/>
                <a:ea typeface="Raleway Medium"/>
                <a:cs typeface="Raleway Medium"/>
                <a:sym typeface="Raleway Medium"/>
              </a:rPr>
              <a:t>:</a:t>
            </a:r>
          </a:p>
          <a:p>
            <a:pPr algn="l" marL="713031" indent="-356516" lvl="1">
              <a:lnSpc>
                <a:spcPts val="4623"/>
              </a:lnSpc>
              <a:buFont typeface="Arial"/>
              <a:buChar char="•"/>
            </a:pPr>
            <a:r>
              <a:rPr lang="en-US" sz="3302" spc="-151">
                <a:solidFill>
                  <a:srgbClr val="00694C"/>
                </a:solidFill>
                <a:latin typeface="Raleway Medium"/>
                <a:ea typeface="Raleway Medium"/>
                <a:cs typeface="Raleway Medium"/>
                <a:sym typeface="Raleway Medium"/>
              </a:rPr>
              <a:t>Look for consistent patterns across months that repeat annually.</a:t>
            </a:r>
          </a:p>
          <a:p>
            <a:pPr algn="l" marL="713031" indent="-356516" lvl="1">
              <a:lnSpc>
                <a:spcPts val="4623"/>
              </a:lnSpc>
              <a:buFont typeface="Arial"/>
              <a:buChar char="•"/>
            </a:pPr>
            <a:r>
              <a:rPr lang="en-US" sz="3302" spc="-151">
                <a:solidFill>
                  <a:srgbClr val="00694C"/>
                </a:solidFill>
                <a:latin typeface="Raleway Medium"/>
                <a:ea typeface="Raleway Medium"/>
                <a:cs typeface="Raleway Medium"/>
                <a:sym typeface="Raleway Medium"/>
              </a:rPr>
              <a:t>These patterns can help in planning marketing campaigns and stock management.</a:t>
            </a:r>
          </a:p>
          <a:p>
            <a:pPr algn="l">
              <a:lnSpc>
                <a:spcPts val="4623"/>
              </a:lnSpc>
            </a:pPr>
            <a:r>
              <a:rPr lang="en-US" sz="3302" spc="-151">
                <a:solidFill>
                  <a:srgbClr val="00694C"/>
                </a:solidFill>
                <a:latin typeface="Raleway Bold"/>
                <a:ea typeface="Raleway Bold"/>
                <a:cs typeface="Raleway Bold"/>
                <a:sym typeface="Raleway Bold"/>
              </a:rPr>
              <a:t>3     Growth Opportunities:</a:t>
            </a:r>
          </a:p>
          <a:p>
            <a:pPr algn="l" marL="713031" indent="-356516" lvl="1">
              <a:lnSpc>
                <a:spcPts val="4623"/>
              </a:lnSpc>
              <a:buFont typeface="Arial"/>
              <a:buChar char="•"/>
            </a:pPr>
            <a:r>
              <a:rPr lang="en-US" sz="3302" spc="-151">
                <a:solidFill>
                  <a:srgbClr val="00694C"/>
                </a:solidFill>
                <a:latin typeface="Raleway Medium"/>
                <a:ea typeface="Raleway Medium"/>
                <a:cs typeface="Raleway Medium"/>
                <a:sym typeface="Raleway Medium"/>
              </a:rPr>
              <a:t>Identify months with relatively lower sales.</a:t>
            </a:r>
          </a:p>
          <a:p>
            <a:pPr algn="l" marL="713031" indent="-356516" lvl="1">
              <a:lnSpc>
                <a:spcPts val="4623"/>
              </a:lnSpc>
              <a:buFont typeface="Arial"/>
              <a:buChar char="•"/>
            </a:pPr>
            <a:r>
              <a:rPr lang="en-US" sz="3302" spc="-151">
                <a:solidFill>
                  <a:srgbClr val="00694C"/>
                </a:solidFill>
                <a:latin typeface="Raleway Medium"/>
                <a:ea typeface="Raleway Medium"/>
                <a:cs typeface="Raleway Medium"/>
                <a:sym typeface="Raleway Medium"/>
              </a:rPr>
              <a:t>Analyze these periods for potential growth opportunities, such as targeted promotions or new product launches.</a:t>
            </a:r>
          </a:p>
          <a:p>
            <a:pPr algn="ctr">
              <a:lnSpc>
                <a:spcPts val="4623"/>
              </a:lnSpc>
              <a:spcBef>
                <a:spcPct val="0"/>
              </a:spcBef>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BF6F1"/>
        </a:solidFill>
      </p:bgPr>
    </p:bg>
    <p:spTree>
      <p:nvGrpSpPr>
        <p:cNvPr id="1" name=""/>
        <p:cNvGrpSpPr/>
        <p:nvPr/>
      </p:nvGrpSpPr>
      <p:grpSpPr>
        <a:xfrm>
          <a:off x="0" y="0"/>
          <a:ext cx="0" cy="0"/>
          <a:chOff x="0" y="0"/>
          <a:chExt cx="0" cy="0"/>
        </a:xfrm>
      </p:grpSpPr>
      <p:sp>
        <p:nvSpPr>
          <p:cNvPr name="Freeform 2" id="2"/>
          <p:cNvSpPr/>
          <p:nvPr/>
        </p:nvSpPr>
        <p:spPr>
          <a:xfrm flipH="false" flipV="false" rot="0">
            <a:off x="1992542" y="1854236"/>
            <a:ext cx="14302915" cy="7827466"/>
          </a:xfrm>
          <a:custGeom>
            <a:avLst/>
            <a:gdLst/>
            <a:ahLst/>
            <a:cxnLst/>
            <a:rect r="r" b="b" t="t" l="l"/>
            <a:pathLst>
              <a:path h="7827466" w="14302915">
                <a:moveTo>
                  <a:pt x="0" y="0"/>
                </a:moveTo>
                <a:lnTo>
                  <a:pt x="14302916" y="0"/>
                </a:lnTo>
                <a:lnTo>
                  <a:pt x="14302916" y="7827466"/>
                </a:lnTo>
                <a:lnTo>
                  <a:pt x="0" y="7827466"/>
                </a:lnTo>
                <a:lnTo>
                  <a:pt x="0" y="0"/>
                </a:lnTo>
                <a:close/>
              </a:path>
            </a:pathLst>
          </a:custGeom>
          <a:blipFill>
            <a:blip r:embed="rId2"/>
            <a:stretch>
              <a:fillRect l="0" t="0" r="0" b="0"/>
            </a:stretch>
          </a:blipFill>
        </p:spPr>
      </p:sp>
      <p:sp>
        <p:nvSpPr>
          <p:cNvPr name="TextBox 3" id="3"/>
          <p:cNvSpPr txBox="true"/>
          <p:nvPr/>
        </p:nvSpPr>
        <p:spPr>
          <a:xfrm rot="0">
            <a:off x="463092" y="677702"/>
            <a:ext cx="11477364" cy="892496"/>
          </a:xfrm>
          <a:prstGeom prst="rect">
            <a:avLst/>
          </a:prstGeom>
        </p:spPr>
        <p:txBody>
          <a:bodyPr anchor="t" rtlCol="false" tIns="0" lIns="0" bIns="0" rIns="0">
            <a:spAutoFit/>
          </a:bodyPr>
          <a:lstStyle/>
          <a:p>
            <a:pPr algn="l" marL="0" indent="0" lvl="1">
              <a:lnSpc>
                <a:spcPts val="6431"/>
              </a:lnSpc>
            </a:pPr>
            <a:r>
              <a:rPr lang="en-US" sz="7146" spc="-328">
                <a:solidFill>
                  <a:srgbClr val="00694C"/>
                </a:solidFill>
                <a:latin typeface="Raleway Medium"/>
                <a:ea typeface="Raleway Medium"/>
                <a:cs typeface="Raleway Medium"/>
                <a:sym typeface="Raleway Medium"/>
              </a:rPr>
              <a:t>Yearly Sales Trend.</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DAGK10HNkUA</dc:identifier>
  <dcterms:modified xsi:type="dcterms:W3CDTF">2011-08-01T06:04:30Z</dcterms:modified>
  <cp:revision>1</cp:revision>
  <dc:title>Green Modern Analysis of Results Presentation</dc:title>
</cp:coreProperties>
</file>

<file path=docProps/thumbnail.jpeg>
</file>